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3"/>
  </p:notesMasterIdLst>
  <p:sldIdLst>
    <p:sldId id="256" r:id="rId2"/>
    <p:sldId id="257" r:id="rId3"/>
    <p:sldId id="271" r:id="rId4"/>
    <p:sldId id="276" r:id="rId5"/>
    <p:sldId id="277" r:id="rId6"/>
    <p:sldId id="278" r:id="rId7"/>
    <p:sldId id="279" r:id="rId8"/>
    <p:sldId id="280" r:id="rId9"/>
    <p:sldId id="281" r:id="rId10"/>
    <p:sldId id="282" r:id="rId11"/>
    <p:sldId id="283" r:id="rId12"/>
    <p:sldId id="284" r:id="rId13"/>
    <p:sldId id="286" r:id="rId14"/>
    <p:sldId id="287" r:id="rId15"/>
    <p:sldId id="288" r:id="rId16"/>
    <p:sldId id="289" r:id="rId17"/>
    <p:sldId id="290" r:id="rId18"/>
    <p:sldId id="291" r:id="rId19"/>
    <p:sldId id="292" r:id="rId20"/>
    <p:sldId id="293" r:id="rId21"/>
    <p:sldId id="294" r:id="rId22"/>
    <p:sldId id="295" r:id="rId23"/>
    <p:sldId id="296" r:id="rId24"/>
    <p:sldId id="297" r:id="rId25"/>
    <p:sldId id="298" r:id="rId26"/>
    <p:sldId id="299" r:id="rId27"/>
    <p:sldId id="300" r:id="rId28"/>
    <p:sldId id="301" r:id="rId29"/>
    <p:sldId id="302" r:id="rId30"/>
    <p:sldId id="303" r:id="rId31"/>
    <p:sldId id="304" r:id="rId32"/>
    <p:sldId id="305" r:id="rId33"/>
    <p:sldId id="306" r:id="rId34"/>
    <p:sldId id="307" r:id="rId35"/>
    <p:sldId id="308" r:id="rId36"/>
    <p:sldId id="309" r:id="rId37"/>
    <p:sldId id="310" r:id="rId38"/>
    <p:sldId id="311" r:id="rId39"/>
    <p:sldId id="313" r:id="rId40"/>
    <p:sldId id="312" r:id="rId41"/>
    <p:sldId id="258" r:id="rId42"/>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0AD4B"/>
    <a:srgbClr val="1145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58"/>
  </p:normalViewPr>
  <p:slideViewPr>
    <p:cSldViewPr snapToGrid="0">
      <p:cViewPr varScale="1">
        <p:scale>
          <a:sx n="60" d="100"/>
          <a:sy n="60" d="100"/>
        </p:scale>
        <p:origin x="884"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 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6269AEA-8386-5A47-941C-86B9890A7D63}" type="datetimeFigureOut">
              <a:rPr lang="tr-TR" smtClean="0"/>
              <a:t>12.08.2025</a:t>
            </a:fld>
            <a:endParaRPr lang="tr-TR"/>
          </a:p>
        </p:txBody>
      </p:sp>
      <p:sp>
        <p:nvSpPr>
          <p:cNvPr id="4" name="Slayt Resmi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6" name="Alt 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E1A1BF3-B45C-9A40-9E39-196CA2FEDD24}" type="slidenum">
              <a:rPr lang="tr-TR" smtClean="0"/>
              <a:t>‹#›</a:t>
            </a:fld>
            <a:endParaRPr lang="tr-TR"/>
          </a:p>
        </p:txBody>
      </p:sp>
    </p:spTree>
    <p:extLst>
      <p:ext uri="{BB962C8B-B14F-4D97-AF65-F5344CB8AC3E}">
        <p14:creationId xmlns:p14="http://schemas.microsoft.com/office/powerpoint/2010/main" val="27580398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5E1A1BF3-B45C-9A40-9E39-196CA2FEDD24}" type="slidenum">
              <a:rPr lang="tr-TR" smtClean="0"/>
              <a:t>2</a:t>
            </a:fld>
            <a:endParaRPr lang="tr-TR"/>
          </a:p>
        </p:txBody>
      </p:sp>
    </p:spTree>
    <p:extLst>
      <p:ext uri="{BB962C8B-B14F-4D97-AF65-F5344CB8AC3E}">
        <p14:creationId xmlns:p14="http://schemas.microsoft.com/office/powerpoint/2010/main" val="16591284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D00437-C2FF-25B1-4545-980F505C33D7}"/>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9024A184-9EDE-C26F-6435-764E8788C014}"/>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AB9F5E52-02B1-199D-02AB-8227BCD78956}"/>
              </a:ext>
            </a:extLst>
          </p:cNvPr>
          <p:cNvSpPr>
            <a:spLocks noGrp="1"/>
          </p:cNvSpPr>
          <p:nvPr>
            <p:ph type="body" idx="1"/>
          </p:nvPr>
        </p:nvSpPr>
        <p:spPr/>
        <p:txBody>
          <a:bodyPr/>
          <a:lstStyle/>
          <a:p>
            <a:endParaRPr lang="tr-TR" dirty="0"/>
          </a:p>
        </p:txBody>
      </p:sp>
      <p:sp>
        <p:nvSpPr>
          <p:cNvPr id="4" name="Slayt Numarası Yer Tutucusu 3">
            <a:extLst>
              <a:ext uri="{FF2B5EF4-FFF2-40B4-BE49-F238E27FC236}">
                <a16:creationId xmlns:a16="http://schemas.microsoft.com/office/drawing/2014/main" id="{6F3E7928-BB76-38BF-0A7D-ED3BE8D0AEA7}"/>
              </a:ext>
            </a:extLst>
          </p:cNvPr>
          <p:cNvSpPr>
            <a:spLocks noGrp="1"/>
          </p:cNvSpPr>
          <p:nvPr>
            <p:ph type="sldNum" sz="quarter" idx="5"/>
          </p:nvPr>
        </p:nvSpPr>
        <p:spPr/>
        <p:txBody>
          <a:bodyPr/>
          <a:lstStyle/>
          <a:p>
            <a:fld id="{5E1A1BF3-B45C-9A40-9E39-196CA2FEDD24}" type="slidenum">
              <a:rPr lang="tr-TR" smtClean="0"/>
              <a:t>11</a:t>
            </a:fld>
            <a:endParaRPr lang="tr-TR"/>
          </a:p>
        </p:txBody>
      </p:sp>
    </p:spTree>
    <p:extLst>
      <p:ext uri="{BB962C8B-B14F-4D97-AF65-F5344CB8AC3E}">
        <p14:creationId xmlns:p14="http://schemas.microsoft.com/office/powerpoint/2010/main" val="38497897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90C19C-1BE6-8427-BB28-397B2D7CB56C}"/>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A421B372-321A-5841-4722-211CAFC4FC9E}"/>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EB0C5928-898D-0085-AB43-5486AF74168C}"/>
              </a:ext>
            </a:extLst>
          </p:cNvPr>
          <p:cNvSpPr>
            <a:spLocks noGrp="1"/>
          </p:cNvSpPr>
          <p:nvPr>
            <p:ph type="body" idx="1"/>
          </p:nvPr>
        </p:nvSpPr>
        <p:spPr/>
        <p:txBody>
          <a:bodyPr/>
          <a:lstStyle/>
          <a:p>
            <a:endParaRPr lang="tr-TR" dirty="0"/>
          </a:p>
        </p:txBody>
      </p:sp>
      <p:sp>
        <p:nvSpPr>
          <p:cNvPr id="4" name="Slayt Numarası Yer Tutucusu 3">
            <a:extLst>
              <a:ext uri="{FF2B5EF4-FFF2-40B4-BE49-F238E27FC236}">
                <a16:creationId xmlns:a16="http://schemas.microsoft.com/office/drawing/2014/main" id="{2081824D-77AD-B7F8-3F2C-4B50CE5DA89E}"/>
              </a:ext>
            </a:extLst>
          </p:cNvPr>
          <p:cNvSpPr>
            <a:spLocks noGrp="1"/>
          </p:cNvSpPr>
          <p:nvPr>
            <p:ph type="sldNum" sz="quarter" idx="5"/>
          </p:nvPr>
        </p:nvSpPr>
        <p:spPr/>
        <p:txBody>
          <a:bodyPr/>
          <a:lstStyle/>
          <a:p>
            <a:fld id="{5E1A1BF3-B45C-9A40-9E39-196CA2FEDD24}" type="slidenum">
              <a:rPr lang="tr-TR" smtClean="0"/>
              <a:t>12</a:t>
            </a:fld>
            <a:endParaRPr lang="tr-TR"/>
          </a:p>
        </p:txBody>
      </p:sp>
    </p:spTree>
    <p:extLst>
      <p:ext uri="{BB962C8B-B14F-4D97-AF65-F5344CB8AC3E}">
        <p14:creationId xmlns:p14="http://schemas.microsoft.com/office/powerpoint/2010/main" val="1793579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93BB5E-F8BB-4935-D6DD-D51C42100C86}"/>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B8DB7F69-98FB-E5F4-883A-235F39C31ACA}"/>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DCDCDCB0-3FA0-B367-D1B2-05E7AF7B1088}"/>
              </a:ext>
            </a:extLst>
          </p:cNvPr>
          <p:cNvSpPr>
            <a:spLocks noGrp="1"/>
          </p:cNvSpPr>
          <p:nvPr>
            <p:ph type="body" idx="1"/>
          </p:nvPr>
        </p:nvSpPr>
        <p:spPr/>
        <p:txBody>
          <a:bodyPr/>
          <a:lstStyle/>
          <a:p>
            <a:endParaRPr lang="tr-TR" dirty="0"/>
          </a:p>
        </p:txBody>
      </p:sp>
      <p:sp>
        <p:nvSpPr>
          <p:cNvPr id="4" name="Slayt Numarası Yer Tutucusu 3">
            <a:extLst>
              <a:ext uri="{FF2B5EF4-FFF2-40B4-BE49-F238E27FC236}">
                <a16:creationId xmlns:a16="http://schemas.microsoft.com/office/drawing/2014/main" id="{DF38E9AA-D2D8-141B-E37F-FE8797927B23}"/>
              </a:ext>
            </a:extLst>
          </p:cNvPr>
          <p:cNvSpPr>
            <a:spLocks noGrp="1"/>
          </p:cNvSpPr>
          <p:nvPr>
            <p:ph type="sldNum" sz="quarter" idx="5"/>
          </p:nvPr>
        </p:nvSpPr>
        <p:spPr/>
        <p:txBody>
          <a:bodyPr/>
          <a:lstStyle/>
          <a:p>
            <a:fld id="{5E1A1BF3-B45C-9A40-9E39-196CA2FEDD24}" type="slidenum">
              <a:rPr lang="tr-TR" smtClean="0"/>
              <a:t>13</a:t>
            </a:fld>
            <a:endParaRPr lang="tr-TR"/>
          </a:p>
        </p:txBody>
      </p:sp>
    </p:spTree>
    <p:extLst>
      <p:ext uri="{BB962C8B-B14F-4D97-AF65-F5344CB8AC3E}">
        <p14:creationId xmlns:p14="http://schemas.microsoft.com/office/powerpoint/2010/main" val="31667789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2BE14C-E483-C3AB-C641-FE6EEF0D564A}"/>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0EB7C285-B856-CD3D-17B2-9B26454C45DE}"/>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C5189DAD-D09E-2371-408E-069D50B0B4DC}"/>
              </a:ext>
            </a:extLst>
          </p:cNvPr>
          <p:cNvSpPr>
            <a:spLocks noGrp="1"/>
          </p:cNvSpPr>
          <p:nvPr>
            <p:ph type="body" idx="1"/>
          </p:nvPr>
        </p:nvSpPr>
        <p:spPr/>
        <p:txBody>
          <a:bodyPr/>
          <a:lstStyle/>
          <a:p>
            <a:endParaRPr lang="tr-TR" dirty="0"/>
          </a:p>
        </p:txBody>
      </p:sp>
      <p:sp>
        <p:nvSpPr>
          <p:cNvPr id="4" name="Slayt Numarası Yer Tutucusu 3">
            <a:extLst>
              <a:ext uri="{FF2B5EF4-FFF2-40B4-BE49-F238E27FC236}">
                <a16:creationId xmlns:a16="http://schemas.microsoft.com/office/drawing/2014/main" id="{BC53C5B6-6D56-95EF-F25C-C26987F47142}"/>
              </a:ext>
            </a:extLst>
          </p:cNvPr>
          <p:cNvSpPr>
            <a:spLocks noGrp="1"/>
          </p:cNvSpPr>
          <p:nvPr>
            <p:ph type="sldNum" sz="quarter" idx="5"/>
          </p:nvPr>
        </p:nvSpPr>
        <p:spPr/>
        <p:txBody>
          <a:bodyPr/>
          <a:lstStyle/>
          <a:p>
            <a:fld id="{5E1A1BF3-B45C-9A40-9E39-196CA2FEDD24}" type="slidenum">
              <a:rPr lang="tr-TR" smtClean="0"/>
              <a:t>14</a:t>
            </a:fld>
            <a:endParaRPr lang="tr-TR"/>
          </a:p>
        </p:txBody>
      </p:sp>
    </p:spTree>
    <p:extLst>
      <p:ext uri="{BB962C8B-B14F-4D97-AF65-F5344CB8AC3E}">
        <p14:creationId xmlns:p14="http://schemas.microsoft.com/office/powerpoint/2010/main" val="22506725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DA2A77-B13F-66F1-D23E-B548A80514B4}"/>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E8F3CF8B-6617-88F2-A735-D2833BBA753B}"/>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B041C25C-1D8B-659A-4320-DB98EE924971}"/>
              </a:ext>
            </a:extLst>
          </p:cNvPr>
          <p:cNvSpPr>
            <a:spLocks noGrp="1"/>
          </p:cNvSpPr>
          <p:nvPr>
            <p:ph type="body" idx="1"/>
          </p:nvPr>
        </p:nvSpPr>
        <p:spPr/>
        <p:txBody>
          <a:bodyPr/>
          <a:lstStyle/>
          <a:p>
            <a:endParaRPr lang="tr-TR" dirty="0"/>
          </a:p>
        </p:txBody>
      </p:sp>
      <p:sp>
        <p:nvSpPr>
          <p:cNvPr id="4" name="Slayt Numarası Yer Tutucusu 3">
            <a:extLst>
              <a:ext uri="{FF2B5EF4-FFF2-40B4-BE49-F238E27FC236}">
                <a16:creationId xmlns:a16="http://schemas.microsoft.com/office/drawing/2014/main" id="{DC0CE2C8-0A20-0745-2824-EF0603AC3F57}"/>
              </a:ext>
            </a:extLst>
          </p:cNvPr>
          <p:cNvSpPr>
            <a:spLocks noGrp="1"/>
          </p:cNvSpPr>
          <p:nvPr>
            <p:ph type="sldNum" sz="quarter" idx="5"/>
          </p:nvPr>
        </p:nvSpPr>
        <p:spPr/>
        <p:txBody>
          <a:bodyPr/>
          <a:lstStyle/>
          <a:p>
            <a:fld id="{5E1A1BF3-B45C-9A40-9E39-196CA2FEDD24}" type="slidenum">
              <a:rPr lang="tr-TR" smtClean="0"/>
              <a:t>15</a:t>
            </a:fld>
            <a:endParaRPr lang="tr-TR"/>
          </a:p>
        </p:txBody>
      </p:sp>
    </p:spTree>
    <p:extLst>
      <p:ext uri="{BB962C8B-B14F-4D97-AF65-F5344CB8AC3E}">
        <p14:creationId xmlns:p14="http://schemas.microsoft.com/office/powerpoint/2010/main" val="35135742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D9A62C-24C5-9BB8-CD1E-71AF3DDBD92C}"/>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90B3DFFC-E22F-7202-64B0-7BF561967236}"/>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0A9A663D-412B-09CE-08D4-D0A1DE7D86F9}"/>
              </a:ext>
            </a:extLst>
          </p:cNvPr>
          <p:cNvSpPr>
            <a:spLocks noGrp="1"/>
          </p:cNvSpPr>
          <p:nvPr>
            <p:ph type="body" idx="1"/>
          </p:nvPr>
        </p:nvSpPr>
        <p:spPr/>
        <p:txBody>
          <a:bodyPr/>
          <a:lstStyle/>
          <a:p>
            <a:endParaRPr lang="tr-TR" dirty="0"/>
          </a:p>
        </p:txBody>
      </p:sp>
      <p:sp>
        <p:nvSpPr>
          <p:cNvPr id="4" name="Slayt Numarası Yer Tutucusu 3">
            <a:extLst>
              <a:ext uri="{FF2B5EF4-FFF2-40B4-BE49-F238E27FC236}">
                <a16:creationId xmlns:a16="http://schemas.microsoft.com/office/drawing/2014/main" id="{BB81CA89-C3B6-C518-1C43-7FD51ECB4E73}"/>
              </a:ext>
            </a:extLst>
          </p:cNvPr>
          <p:cNvSpPr>
            <a:spLocks noGrp="1"/>
          </p:cNvSpPr>
          <p:nvPr>
            <p:ph type="sldNum" sz="quarter" idx="5"/>
          </p:nvPr>
        </p:nvSpPr>
        <p:spPr/>
        <p:txBody>
          <a:bodyPr/>
          <a:lstStyle/>
          <a:p>
            <a:fld id="{5E1A1BF3-B45C-9A40-9E39-196CA2FEDD24}" type="slidenum">
              <a:rPr lang="tr-TR" smtClean="0"/>
              <a:t>16</a:t>
            </a:fld>
            <a:endParaRPr lang="tr-TR"/>
          </a:p>
        </p:txBody>
      </p:sp>
    </p:spTree>
    <p:extLst>
      <p:ext uri="{BB962C8B-B14F-4D97-AF65-F5344CB8AC3E}">
        <p14:creationId xmlns:p14="http://schemas.microsoft.com/office/powerpoint/2010/main" val="41589064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A3DF04-47A4-004F-CF98-74DE3862F306}"/>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97D86129-C6A5-5523-2C6A-2FE2AE39F8F2}"/>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D7CEADF8-A278-B2C9-ED68-8D7CCE94AE51}"/>
              </a:ext>
            </a:extLst>
          </p:cNvPr>
          <p:cNvSpPr>
            <a:spLocks noGrp="1"/>
          </p:cNvSpPr>
          <p:nvPr>
            <p:ph type="body" idx="1"/>
          </p:nvPr>
        </p:nvSpPr>
        <p:spPr/>
        <p:txBody>
          <a:bodyPr/>
          <a:lstStyle/>
          <a:p>
            <a:endParaRPr lang="tr-TR" dirty="0"/>
          </a:p>
        </p:txBody>
      </p:sp>
      <p:sp>
        <p:nvSpPr>
          <p:cNvPr id="4" name="Slayt Numarası Yer Tutucusu 3">
            <a:extLst>
              <a:ext uri="{FF2B5EF4-FFF2-40B4-BE49-F238E27FC236}">
                <a16:creationId xmlns:a16="http://schemas.microsoft.com/office/drawing/2014/main" id="{67BAC323-7D54-A77F-5825-3F07E6D3E681}"/>
              </a:ext>
            </a:extLst>
          </p:cNvPr>
          <p:cNvSpPr>
            <a:spLocks noGrp="1"/>
          </p:cNvSpPr>
          <p:nvPr>
            <p:ph type="sldNum" sz="quarter" idx="5"/>
          </p:nvPr>
        </p:nvSpPr>
        <p:spPr/>
        <p:txBody>
          <a:bodyPr/>
          <a:lstStyle/>
          <a:p>
            <a:fld id="{5E1A1BF3-B45C-9A40-9E39-196CA2FEDD24}" type="slidenum">
              <a:rPr lang="tr-TR" smtClean="0"/>
              <a:t>17</a:t>
            </a:fld>
            <a:endParaRPr lang="tr-TR"/>
          </a:p>
        </p:txBody>
      </p:sp>
    </p:spTree>
    <p:extLst>
      <p:ext uri="{BB962C8B-B14F-4D97-AF65-F5344CB8AC3E}">
        <p14:creationId xmlns:p14="http://schemas.microsoft.com/office/powerpoint/2010/main" val="18925114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4C3305-5351-BE3A-5521-0E2A94A83A45}"/>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C69F3762-252F-5BE0-9DB3-8147C0D6F8D7}"/>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1C1942F6-BC3F-C082-3192-CD7ADD00DC52}"/>
              </a:ext>
            </a:extLst>
          </p:cNvPr>
          <p:cNvSpPr>
            <a:spLocks noGrp="1"/>
          </p:cNvSpPr>
          <p:nvPr>
            <p:ph type="body" idx="1"/>
          </p:nvPr>
        </p:nvSpPr>
        <p:spPr/>
        <p:txBody>
          <a:bodyPr/>
          <a:lstStyle/>
          <a:p>
            <a:endParaRPr lang="tr-TR" dirty="0"/>
          </a:p>
        </p:txBody>
      </p:sp>
      <p:sp>
        <p:nvSpPr>
          <p:cNvPr id="4" name="Slayt Numarası Yer Tutucusu 3">
            <a:extLst>
              <a:ext uri="{FF2B5EF4-FFF2-40B4-BE49-F238E27FC236}">
                <a16:creationId xmlns:a16="http://schemas.microsoft.com/office/drawing/2014/main" id="{9AEA4E8A-73CB-B296-2DC2-E3040E562DF8}"/>
              </a:ext>
            </a:extLst>
          </p:cNvPr>
          <p:cNvSpPr>
            <a:spLocks noGrp="1"/>
          </p:cNvSpPr>
          <p:nvPr>
            <p:ph type="sldNum" sz="quarter" idx="5"/>
          </p:nvPr>
        </p:nvSpPr>
        <p:spPr/>
        <p:txBody>
          <a:bodyPr/>
          <a:lstStyle/>
          <a:p>
            <a:fld id="{5E1A1BF3-B45C-9A40-9E39-196CA2FEDD24}" type="slidenum">
              <a:rPr lang="tr-TR" smtClean="0"/>
              <a:t>18</a:t>
            </a:fld>
            <a:endParaRPr lang="tr-TR"/>
          </a:p>
        </p:txBody>
      </p:sp>
    </p:spTree>
    <p:extLst>
      <p:ext uri="{BB962C8B-B14F-4D97-AF65-F5344CB8AC3E}">
        <p14:creationId xmlns:p14="http://schemas.microsoft.com/office/powerpoint/2010/main" val="17305034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475B8A-E7A9-7813-A1A4-B6287FEE3944}"/>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B8C0EF75-277F-C1C0-4326-1A2366C70FEC}"/>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AAA88EE3-4D9C-6F07-AAA8-95D586208133}"/>
              </a:ext>
            </a:extLst>
          </p:cNvPr>
          <p:cNvSpPr>
            <a:spLocks noGrp="1"/>
          </p:cNvSpPr>
          <p:nvPr>
            <p:ph type="body" idx="1"/>
          </p:nvPr>
        </p:nvSpPr>
        <p:spPr/>
        <p:txBody>
          <a:bodyPr/>
          <a:lstStyle/>
          <a:p>
            <a:endParaRPr lang="tr-TR" dirty="0"/>
          </a:p>
        </p:txBody>
      </p:sp>
      <p:sp>
        <p:nvSpPr>
          <p:cNvPr id="4" name="Slayt Numarası Yer Tutucusu 3">
            <a:extLst>
              <a:ext uri="{FF2B5EF4-FFF2-40B4-BE49-F238E27FC236}">
                <a16:creationId xmlns:a16="http://schemas.microsoft.com/office/drawing/2014/main" id="{ADDAA418-2B6E-6179-0B15-0EB82F0A48A7}"/>
              </a:ext>
            </a:extLst>
          </p:cNvPr>
          <p:cNvSpPr>
            <a:spLocks noGrp="1"/>
          </p:cNvSpPr>
          <p:nvPr>
            <p:ph type="sldNum" sz="quarter" idx="5"/>
          </p:nvPr>
        </p:nvSpPr>
        <p:spPr/>
        <p:txBody>
          <a:bodyPr/>
          <a:lstStyle/>
          <a:p>
            <a:fld id="{5E1A1BF3-B45C-9A40-9E39-196CA2FEDD24}" type="slidenum">
              <a:rPr lang="tr-TR" smtClean="0"/>
              <a:t>19</a:t>
            </a:fld>
            <a:endParaRPr lang="tr-TR"/>
          </a:p>
        </p:txBody>
      </p:sp>
    </p:spTree>
    <p:extLst>
      <p:ext uri="{BB962C8B-B14F-4D97-AF65-F5344CB8AC3E}">
        <p14:creationId xmlns:p14="http://schemas.microsoft.com/office/powerpoint/2010/main" val="11420968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AD745A-A61B-88AC-F5B7-C4AE6078C771}"/>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4487F4EE-A89C-1544-A9CF-2102543A67C6}"/>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BCB3E0D1-051E-1A3C-A0C9-439080AE6635}"/>
              </a:ext>
            </a:extLst>
          </p:cNvPr>
          <p:cNvSpPr>
            <a:spLocks noGrp="1"/>
          </p:cNvSpPr>
          <p:nvPr>
            <p:ph type="body" idx="1"/>
          </p:nvPr>
        </p:nvSpPr>
        <p:spPr/>
        <p:txBody>
          <a:bodyPr/>
          <a:lstStyle/>
          <a:p>
            <a:endParaRPr lang="tr-TR" dirty="0"/>
          </a:p>
        </p:txBody>
      </p:sp>
      <p:sp>
        <p:nvSpPr>
          <p:cNvPr id="4" name="Slayt Numarası Yer Tutucusu 3">
            <a:extLst>
              <a:ext uri="{FF2B5EF4-FFF2-40B4-BE49-F238E27FC236}">
                <a16:creationId xmlns:a16="http://schemas.microsoft.com/office/drawing/2014/main" id="{CB5EDD64-3729-1F1B-73FE-6E20DF91AA93}"/>
              </a:ext>
            </a:extLst>
          </p:cNvPr>
          <p:cNvSpPr>
            <a:spLocks noGrp="1"/>
          </p:cNvSpPr>
          <p:nvPr>
            <p:ph type="sldNum" sz="quarter" idx="5"/>
          </p:nvPr>
        </p:nvSpPr>
        <p:spPr/>
        <p:txBody>
          <a:bodyPr/>
          <a:lstStyle/>
          <a:p>
            <a:fld id="{5E1A1BF3-B45C-9A40-9E39-196CA2FEDD24}" type="slidenum">
              <a:rPr lang="tr-TR" smtClean="0"/>
              <a:t>20</a:t>
            </a:fld>
            <a:endParaRPr lang="tr-TR"/>
          </a:p>
        </p:txBody>
      </p:sp>
    </p:spTree>
    <p:extLst>
      <p:ext uri="{BB962C8B-B14F-4D97-AF65-F5344CB8AC3E}">
        <p14:creationId xmlns:p14="http://schemas.microsoft.com/office/powerpoint/2010/main" val="15581929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8D87BE-C81B-9AD8-6E5D-99F4C251C92C}"/>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6E6B824E-FBA6-D52E-6F27-7EC238B8C169}"/>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B8FA1248-261C-314D-4EC8-D1D0C08BBE3B}"/>
              </a:ext>
            </a:extLst>
          </p:cNvPr>
          <p:cNvSpPr>
            <a:spLocks noGrp="1"/>
          </p:cNvSpPr>
          <p:nvPr>
            <p:ph type="body" idx="1"/>
          </p:nvPr>
        </p:nvSpPr>
        <p:spPr/>
        <p:txBody>
          <a:bodyPr/>
          <a:lstStyle/>
          <a:p>
            <a:endParaRPr lang="tr-TR" dirty="0"/>
          </a:p>
        </p:txBody>
      </p:sp>
      <p:sp>
        <p:nvSpPr>
          <p:cNvPr id="4" name="Slayt Numarası Yer Tutucusu 3">
            <a:extLst>
              <a:ext uri="{FF2B5EF4-FFF2-40B4-BE49-F238E27FC236}">
                <a16:creationId xmlns:a16="http://schemas.microsoft.com/office/drawing/2014/main" id="{DB327117-80B0-C5F2-7ED4-580EE5AD79AD}"/>
              </a:ext>
            </a:extLst>
          </p:cNvPr>
          <p:cNvSpPr>
            <a:spLocks noGrp="1"/>
          </p:cNvSpPr>
          <p:nvPr>
            <p:ph type="sldNum" sz="quarter" idx="5"/>
          </p:nvPr>
        </p:nvSpPr>
        <p:spPr/>
        <p:txBody>
          <a:bodyPr/>
          <a:lstStyle/>
          <a:p>
            <a:fld id="{5E1A1BF3-B45C-9A40-9E39-196CA2FEDD24}" type="slidenum">
              <a:rPr lang="tr-TR" smtClean="0"/>
              <a:t>3</a:t>
            </a:fld>
            <a:endParaRPr lang="tr-TR"/>
          </a:p>
        </p:txBody>
      </p:sp>
    </p:spTree>
    <p:extLst>
      <p:ext uri="{BB962C8B-B14F-4D97-AF65-F5344CB8AC3E}">
        <p14:creationId xmlns:p14="http://schemas.microsoft.com/office/powerpoint/2010/main" val="10807424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C30A0E-6304-5370-5FE7-48AC368E0437}"/>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43CA45DD-73F3-D78C-7465-51FAB3043DC9}"/>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9E0C8363-3EA5-8EF4-0BC1-A56068FD6469}"/>
              </a:ext>
            </a:extLst>
          </p:cNvPr>
          <p:cNvSpPr>
            <a:spLocks noGrp="1"/>
          </p:cNvSpPr>
          <p:nvPr>
            <p:ph type="body" idx="1"/>
          </p:nvPr>
        </p:nvSpPr>
        <p:spPr/>
        <p:txBody>
          <a:bodyPr/>
          <a:lstStyle/>
          <a:p>
            <a:endParaRPr lang="tr-TR" dirty="0"/>
          </a:p>
        </p:txBody>
      </p:sp>
      <p:sp>
        <p:nvSpPr>
          <p:cNvPr id="4" name="Slayt Numarası Yer Tutucusu 3">
            <a:extLst>
              <a:ext uri="{FF2B5EF4-FFF2-40B4-BE49-F238E27FC236}">
                <a16:creationId xmlns:a16="http://schemas.microsoft.com/office/drawing/2014/main" id="{7933A930-939F-2C80-FFC7-4D10FA5BA8F3}"/>
              </a:ext>
            </a:extLst>
          </p:cNvPr>
          <p:cNvSpPr>
            <a:spLocks noGrp="1"/>
          </p:cNvSpPr>
          <p:nvPr>
            <p:ph type="sldNum" sz="quarter" idx="5"/>
          </p:nvPr>
        </p:nvSpPr>
        <p:spPr/>
        <p:txBody>
          <a:bodyPr/>
          <a:lstStyle/>
          <a:p>
            <a:fld id="{5E1A1BF3-B45C-9A40-9E39-196CA2FEDD24}" type="slidenum">
              <a:rPr lang="tr-TR" smtClean="0"/>
              <a:t>21</a:t>
            </a:fld>
            <a:endParaRPr lang="tr-TR"/>
          </a:p>
        </p:txBody>
      </p:sp>
    </p:spTree>
    <p:extLst>
      <p:ext uri="{BB962C8B-B14F-4D97-AF65-F5344CB8AC3E}">
        <p14:creationId xmlns:p14="http://schemas.microsoft.com/office/powerpoint/2010/main" val="32901015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544EFC-183B-8160-E88D-5BD94650957E}"/>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960A3770-A90F-ED96-A243-82F36B205313}"/>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41DE6E69-88F0-3ADC-93A2-66F85371F000}"/>
              </a:ext>
            </a:extLst>
          </p:cNvPr>
          <p:cNvSpPr>
            <a:spLocks noGrp="1"/>
          </p:cNvSpPr>
          <p:nvPr>
            <p:ph type="body" idx="1"/>
          </p:nvPr>
        </p:nvSpPr>
        <p:spPr/>
        <p:txBody>
          <a:bodyPr/>
          <a:lstStyle/>
          <a:p>
            <a:endParaRPr lang="tr-TR" dirty="0"/>
          </a:p>
        </p:txBody>
      </p:sp>
      <p:sp>
        <p:nvSpPr>
          <p:cNvPr id="4" name="Slayt Numarası Yer Tutucusu 3">
            <a:extLst>
              <a:ext uri="{FF2B5EF4-FFF2-40B4-BE49-F238E27FC236}">
                <a16:creationId xmlns:a16="http://schemas.microsoft.com/office/drawing/2014/main" id="{0F078610-42FA-94F3-2867-BCC00D59193B}"/>
              </a:ext>
            </a:extLst>
          </p:cNvPr>
          <p:cNvSpPr>
            <a:spLocks noGrp="1"/>
          </p:cNvSpPr>
          <p:nvPr>
            <p:ph type="sldNum" sz="quarter" idx="5"/>
          </p:nvPr>
        </p:nvSpPr>
        <p:spPr/>
        <p:txBody>
          <a:bodyPr/>
          <a:lstStyle/>
          <a:p>
            <a:fld id="{5E1A1BF3-B45C-9A40-9E39-196CA2FEDD24}" type="slidenum">
              <a:rPr lang="tr-TR" smtClean="0"/>
              <a:t>22</a:t>
            </a:fld>
            <a:endParaRPr lang="tr-TR"/>
          </a:p>
        </p:txBody>
      </p:sp>
    </p:spTree>
    <p:extLst>
      <p:ext uri="{BB962C8B-B14F-4D97-AF65-F5344CB8AC3E}">
        <p14:creationId xmlns:p14="http://schemas.microsoft.com/office/powerpoint/2010/main" val="9867147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96DA2B-318D-17BC-CF78-4E8906DEED88}"/>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6D8B6DF0-5F9C-C0CE-772E-94AAB9FCA4A7}"/>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FF8211E5-31DC-6D4E-9B74-7C6058A2524A}"/>
              </a:ext>
            </a:extLst>
          </p:cNvPr>
          <p:cNvSpPr>
            <a:spLocks noGrp="1"/>
          </p:cNvSpPr>
          <p:nvPr>
            <p:ph type="body" idx="1"/>
          </p:nvPr>
        </p:nvSpPr>
        <p:spPr/>
        <p:txBody>
          <a:bodyPr/>
          <a:lstStyle/>
          <a:p>
            <a:endParaRPr lang="tr-TR" dirty="0"/>
          </a:p>
        </p:txBody>
      </p:sp>
      <p:sp>
        <p:nvSpPr>
          <p:cNvPr id="4" name="Slayt Numarası Yer Tutucusu 3">
            <a:extLst>
              <a:ext uri="{FF2B5EF4-FFF2-40B4-BE49-F238E27FC236}">
                <a16:creationId xmlns:a16="http://schemas.microsoft.com/office/drawing/2014/main" id="{A53E832F-48ED-EEB7-15B6-A86B31868D52}"/>
              </a:ext>
            </a:extLst>
          </p:cNvPr>
          <p:cNvSpPr>
            <a:spLocks noGrp="1"/>
          </p:cNvSpPr>
          <p:nvPr>
            <p:ph type="sldNum" sz="quarter" idx="5"/>
          </p:nvPr>
        </p:nvSpPr>
        <p:spPr/>
        <p:txBody>
          <a:bodyPr/>
          <a:lstStyle/>
          <a:p>
            <a:fld id="{5E1A1BF3-B45C-9A40-9E39-196CA2FEDD24}" type="slidenum">
              <a:rPr lang="tr-TR" smtClean="0"/>
              <a:t>23</a:t>
            </a:fld>
            <a:endParaRPr lang="tr-TR"/>
          </a:p>
        </p:txBody>
      </p:sp>
    </p:spTree>
    <p:extLst>
      <p:ext uri="{BB962C8B-B14F-4D97-AF65-F5344CB8AC3E}">
        <p14:creationId xmlns:p14="http://schemas.microsoft.com/office/powerpoint/2010/main" val="8724430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E554DD-4B15-92F0-63BD-8FD941621AD9}"/>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FD87712E-BCC2-A931-2E6B-52341D7A42F1}"/>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159278AF-0FD6-A786-E455-04D6162A9E39}"/>
              </a:ext>
            </a:extLst>
          </p:cNvPr>
          <p:cNvSpPr>
            <a:spLocks noGrp="1"/>
          </p:cNvSpPr>
          <p:nvPr>
            <p:ph type="body" idx="1"/>
          </p:nvPr>
        </p:nvSpPr>
        <p:spPr/>
        <p:txBody>
          <a:bodyPr/>
          <a:lstStyle/>
          <a:p>
            <a:endParaRPr lang="tr-TR" dirty="0"/>
          </a:p>
        </p:txBody>
      </p:sp>
      <p:sp>
        <p:nvSpPr>
          <p:cNvPr id="4" name="Slayt Numarası Yer Tutucusu 3">
            <a:extLst>
              <a:ext uri="{FF2B5EF4-FFF2-40B4-BE49-F238E27FC236}">
                <a16:creationId xmlns:a16="http://schemas.microsoft.com/office/drawing/2014/main" id="{9E95A213-F3D5-F85F-C3A0-A4BB0713CBCB}"/>
              </a:ext>
            </a:extLst>
          </p:cNvPr>
          <p:cNvSpPr>
            <a:spLocks noGrp="1"/>
          </p:cNvSpPr>
          <p:nvPr>
            <p:ph type="sldNum" sz="quarter" idx="5"/>
          </p:nvPr>
        </p:nvSpPr>
        <p:spPr/>
        <p:txBody>
          <a:bodyPr/>
          <a:lstStyle/>
          <a:p>
            <a:fld id="{5E1A1BF3-B45C-9A40-9E39-196CA2FEDD24}" type="slidenum">
              <a:rPr lang="tr-TR" smtClean="0"/>
              <a:t>24</a:t>
            </a:fld>
            <a:endParaRPr lang="tr-TR"/>
          </a:p>
        </p:txBody>
      </p:sp>
    </p:spTree>
    <p:extLst>
      <p:ext uri="{BB962C8B-B14F-4D97-AF65-F5344CB8AC3E}">
        <p14:creationId xmlns:p14="http://schemas.microsoft.com/office/powerpoint/2010/main" val="15134772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DC37EE-8226-E142-A312-3C39F8D10C8F}"/>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2FA4600C-C034-0CF9-7193-A74A264F12DA}"/>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47490396-4D97-B06B-2D8D-1806BA798947}"/>
              </a:ext>
            </a:extLst>
          </p:cNvPr>
          <p:cNvSpPr>
            <a:spLocks noGrp="1"/>
          </p:cNvSpPr>
          <p:nvPr>
            <p:ph type="body" idx="1"/>
          </p:nvPr>
        </p:nvSpPr>
        <p:spPr/>
        <p:txBody>
          <a:bodyPr/>
          <a:lstStyle/>
          <a:p>
            <a:endParaRPr lang="tr-TR" dirty="0"/>
          </a:p>
        </p:txBody>
      </p:sp>
      <p:sp>
        <p:nvSpPr>
          <p:cNvPr id="4" name="Slayt Numarası Yer Tutucusu 3">
            <a:extLst>
              <a:ext uri="{FF2B5EF4-FFF2-40B4-BE49-F238E27FC236}">
                <a16:creationId xmlns:a16="http://schemas.microsoft.com/office/drawing/2014/main" id="{3798D3AE-7719-EE7A-D47B-1DF515B6CDE4}"/>
              </a:ext>
            </a:extLst>
          </p:cNvPr>
          <p:cNvSpPr>
            <a:spLocks noGrp="1"/>
          </p:cNvSpPr>
          <p:nvPr>
            <p:ph type="sldNum" sz="quarter" idx="5"/>
          </p:nvPr>
        </p:nvSpPr>
        <p:spPr/>
        <p:txBody>
          <a:bodyPr/>
          <a:lstStyle/>
          <a:p>
            <a:fld id="{5E1A1BF3-B45C-9A40-9E39-196CA2FEDD24}" type="slidenum">
              <a:rPr lang="tr-TR" smtClean="0"/>
              <a:t>25</a:t>
            </a:fld>
            <a:endParaRPr lang="tr-TR"/>
          </a:p>
        </p:txBody>
      </p:sp>
    </p:spTree>
    <p:extLst>
      <p:ext uri="{BB962C8B-B14F-4D97-AF65-F5344CB8AC3E}">
        <p14:creationId xmlns:p14="http://schemas.microsoft.com/office/powerpoint/2010/main" val="241289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BA5EA6-3DF5-E8B6-EE4C-D97DCE2965AD}"/>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5C81F24C-3E49-710E-5325-8B588EFE3801}"/>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9E8348BB-C3FE-45CA-5884-94E072F6927B}"/>
              </a:ext>
            </a:extLst>
          </p:cNvPr>
          <p:cNvSpPr>
            <a:spLocks noGrp="1"/>
          </p:cNvSpPr>
          <p:nvPr>
            <p:ph type="body" idx="1"/>
          </p:nvPr>
        </p:nvSpPr>
        <p:spPr/>
        <p:txBody>
          <a:bodyPr/>
          <a:lstStyle/>
          <a:p>
            <a:endParaRPr lang="tr-TR" dirty="0"/>
          </a:p>
        </p:txBody>
      </p:sp>
      <p:sp>
        <p:nvSpPr>
          <p:cNvPr id="4" name="Slayt Numarası Yer Tutucusu 3">
            <a:extLst>
              <a:ext uri="{FF2B5EF4-FFF2-40B4-BE49-F238E27FC236}">
                <a16:creationId xmlns:a16="http://schemas.microsoft.com/office/drawing/2014/main" id="{6C73D019-B4D7-A54E-D2FE-BE8C5FA137DD}"/>
              </a:ext>
            </a:extLst>
          </p:cNvPr>
          <p:cNvSpPr>
            <a:spLocks noGrp="1"/>
          </p:cNvSpPr>
          <p:nvPr>
            <p:ph type="sldNum" sz="quarter" idx="5"/>
          </p:nvPr>
        </p:nvSpPr>
        <p:spPr/>
        <p:txBody>
          <a:bodyPr/>
          <a:lstStyle/>
          <a:p>
            <a:fld id="{5E1A1BF3-B45C-9A40-9E39-196CA2FEDD24}" type="slidenum">
              <a:rPr lang="tr-TR" smtClean="0"/>
              <a:t>26</a:t>
            </a:fld>
            <a:endParaRPr lang="tr-TR"/>
          </a:p>
        </p:txBody>
      </p:sp>
    </p:spTree>
    <p:extLst>
      <p:ext uri="{BB962C8B-B14F-4D97-AF65-F5344CB8AC3E}">
        <p14:creationId xmlns:p14="http://schemas.microsoft.com/office/powerpoint/2010/main" val="192298361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CC4160-F60F-D593-76C5-8EF209838525}"/>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11DC5458-34A5-3686-6A20-CDDE31E5578B}"/>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7F9D8290-45DE-8D17-C68D-9BF8AD9A303A}"/>
              </a:ext>
            </a:extLst>
          </p:cNvPr>
          <p:cNvSpPr>
            <a:spLocks noGrp="1"/>
          </p:cNvSpPr>
          <p:nvPr>
            <p:ph type="body" idx="1"/>
          </p:nvPr>
        </p:nvSpPr>
        <p:spPr/>
        <p:txBody>
          <a:bodyPr/>
          <a:lstStyle/>
          <a:p>
            <a:endParaRPr lang="tr-TR" dirty="0"/>
          </a:p>
        </p:txBody>
      </p:sp>
      <p:sp>
        <p:nvSpPr>
          <p:cNvPr id="4" name="Slayt Numarası Yer Tutucusu 3">
            <a:extLst>
              <a:ext uri="{FF2B5EF4-FFF2-40B4-BE49-F238E27FC236}">
                <a16:creationId xmlns:a16="http://schemas.microsoft.com/office/drawing/2014/main" id="{F53EBF33-7109-2CF0-8423-81581A8CFDAF}"/>
              </a:ext>
            </a:extLst>
          </p:cNvPr>
          <p:cNvSpPr>
            <a:spLocks noGrp="1"/>
          </p:cNvSpPr>
          <p:nvPr>
            <p:ph type="sldNum" sz="quarter" idx="5"/>
          </p:nvPr>
        </p:nvSpPr>
        <p:spPr/>
        <p:txBody>
          <a:bodyPr/>
          <a:lstStyle/>
          <a:p>
            <a:fld id="{5E1A1BF3-B45C-9A40-9E39-196CA2FEDD24}" type="slidenum">
              <a:rPr lang="tr-TR" smtClean="0"/>
              <a:t>27</a:t>
            </a:fld>
            <a:endParaRPr lang="tr-TR"/>
          </a:p>
        </p:txBody>
      </p:sp>
    </p:spTree>
    <p:extLst>
      <p:ext uri="{BB962C8B-B14F-4D97-AF65-F5344CB8AC3E}">
        <p14:creationId xmlns:p14="http://schemas.microsoft.com/office/powerpoint/2010/main" val="313700786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447250-9ACC-D0B8-CF8A-13B0ACBD7D16}"/>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C96375F1-FB35-244A-E2DD-FA53282B0F8C}"/>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BF189E9B-D16F-6F0B-74FB-13E9EEA61EE1}"/>
              </a:ext>
            </a:extLst>
          </p:cNvPr>
          <p:cNvSpPr>
            <a:spLocks noGrp="1"/>
          </p:cNvSpPr>
          <p:nvPr>
            <p:ph type="body" idx="1"/>
          </p:nvPr>
        </p:nvSpPr>
        <p:spPr/>
        <p:txBody>
          <a:bodyPr/>
          <a:lstStyle/>
          <a:p>
            <a:endParaRPr lang="tr-TR" dirty="0"/>
          </a:p>
        </p:txBody>
      </p:sp>
      <p:sp>
        <p:nvSpPr>
          <p:cNvPr id="4" name="Slayt Numarası Yer Tutucusu 3">
            <a:extLst>
              <a:ext uri="{FF2B5EF4-FFF2-40B4-BE49-F238E27FC236}">
                <a16:creationId xmlns:a16="http://schemas.microsoft.com/office/drawing/2014/main" id="{A009745B-7CCE-6DA9-96F8-5A84AD46D121}"/>
              </a:ext>
            </a:extLst>
          </p:cNvPr>
          <p:cNvSpPr>
            <a:spLocks noGrp="1"/>
          </p:cNvSpPr>
          <p:nvPr>
            <p:ph type="sldNum" sz="quarter" idx="5"/>
          </p:nvPr>
        </p:nvSpPr>
        <p:spPr/>
        <p:txBody>
          <a:bodyPr/>
          <a:lstStyle/>
          <a:p>
            <a:fld id="{5E1A1BF3-B45C-9A40-9E39-196CA2FEDD24}" type="slidenum">
              <a:rPr lang="tr-TR" smtClean="0"/>
              <a:t>28</a:t>
            </a:fld>
            <a:endParaRPr lang="tr-TR"/>
          </a:p>
        </p:txBody>
      </p:sp>
    </p:spTree>
    <p:extLst>
      <p:ext uri="{BB962C8B-B14F-4D97-AF65-F5344CB8AC3E}">
        <p14:creationId xmlns:p14="http://schemas.microsoft.com/office/powerpoint/2010/main" val="109948267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B59D09-C88E-EFF9-ABE7-0835A17C467C}"/>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3D32199A-FE3D-C4F0-2AF1-2AB231E80041}"/>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D6A384BF-4BAA-FD69-E134-FA4899433321}"/>
              </a:ext>
            </a:extLst>
          </p:cNvPr>
          <p:cNvSpPr>
            <a:spLocks noGrp="1"/>
          </p:cNvSpPr>
          <p:nvPr>
            <p:ph type="body" idx="1"/>
          </p:nvPr>
        </p:nvSpPr>
        <p:spPr/>
        <p:txBody>
          <a:bodyPr/>
          <a:lstStyle/>
          <a:p>
            <a:endParaRPr lang="tr-TR" dirty="0"/>
          </a:p>
        </p:txBody>
      </p:sp>
      <p:sp>
        <p:nvSpPr>
          <p:cNvPr id="4" name="Slayt Numarası Yer Tutucusu 3">
            <a:extLst>
              <a:ext uri="{FF2B5EF4-FFF2-40B4-BE49-F238E27FC236}">
                <a16:creationId xmlns:a16="http://schemas.microsoft.com/office/drawing/2014/main" id="{867C1AC8-2621-B709-596E-E1286ED15C95}"/>
              </a:ext>
            </a:extLst>
          </p:cNvPr>
          <p:cNvSpPr>
            <a:spLocks noGrp="1"/>
          </p:cNvSpPr>
          <p:nvPr>
            <p:ph type="sldNum" sz="quarter" idx="5"/>
          </p:nvPr>
        </p:nvSpPr>
        <p:spPr/>
        <p:txBody>
          <a:bodyPr/>
          <a:lstStyle/>
          <a:p>
            <a:fld id="{5E1A1BF3-B45C-9A40-9E39-196CA2FEDD24}" type="slidenum">
              <a:rPr lang="tr-TR" smtClean="0"/>
              <a:t>29</a:t>
            </a:fld>
            <a:endParaRPr lang="tr-TR"/>
          </a:p>
        </p:txBody>
      </p:sp>
    </p:spTree>
    <p:extLst>
      <p:ext uri="{BB962C8B-B14F-4D97-AF65-F5344CB8AC3E}">
        <p14:creationId xmlns:p14="http://schemas.microsoft.com/office/powerpoint/2010/main" val="183904652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DA6912-3380-0A54-65F5-5CB90014D7C6}"/>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0CB29C0E-6CE3-946F-6940-71D82BEF4C0C}"/>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69D963F9-DAA8-8DF2-4FB0-876314D60A1B}"/>
              </a:ext>
            </a:extLst>
          </p:cNvPr>
          <p:cNvSpPr>
            <a:spLocks noGrp="1"/>
          </p:cNvSpPr>
          <p:nvPr>
            <p:ph type="body" idx="1"/>
          </p:nvPr>
        </p:nvSpPr>
        <p:spPr/>
        <p:txBody>
          <a:bodyPr/>
          <a:lstStyle/>
          <a:p>
            <a:endParaRPr lang="tr-TR" dirty="0"/>
          </a:p>
        </p:txBody>
      </p:sp>
      <p:sp>
        <p:nvSpPr>
          <p:cNvPr id="4" name="Slayt Numarası Yer Tutucusu 3">
            <a:extLst>
              <a:ext uri="{FF2B5EF4-FFF2-40B4-BE49-F238E27FC236}">
                <a16:creationId xmlns:a16="http://schemas.microsoft.com/office/drawing/2014/main" id="{7A7ADAD8-5D9A-981E-4A95-C069A17EA7A1}"/>
              </a:ext>
            </a:extLst>
          </p:cNvPr>
          <p:cNvSpPr>
            <a:spLocks noGrp="1"/>
          </p:cNvSpPr>
          <p:nvPr>
            <p:ph type="sldNum" sz="quarter" idx="5"/>
          </p:nvPr>
        </p:nvSpPr>
        <p:spPr/>
        <p:txBody>
          <a:bodyPr/>
          <a:lstStyle/>
          <a:p>
            <a:fld id="{5E1A1BF3-B45C-9A40-9E39-196CA2FEDD24}" type="slidenum">
              <a:rPr lang="tr-TR" smtClean="0"/>
              <a:t>30</a:t>
            </a:fld>
            <a:endParaRPr lang="tr-TR"/>
          </a:p>
        </p:txBody>
      </p:sp>
    </p:spTree>
    <p:extLst>
      <p:ext uri="{BB962C8B-B14F-4D97-AF65-F5344CB8AC3E}">
        <p14:creationId xmlns:p14="http://schemas.microsoft.com/office/powerpoint/2010/main" val="31199717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F786B5-07E7-289A-D609-5AFF45AE0710}"/>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AE71C79D-FB27-5EB0-7AB8-4DD8B86E88F0}"/>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19F7EEA8-64A2-AE77-800F-8439ACAC1FEC}"/>
              </a:ext>
            </a:extLst>
          </p:cNvPr>
          <p:cNvSpPr>
            <a:spLocks noGrp="1"/>
          </p:cNvSpPr>
          <p:nvPr>
            <p:ph type="body" idx="1"/>
          </p:nvPr>
        </p:nvSpPr>
        <p:spPr/>
        <p:txBody>
          <a:bodyPr/>
          <a:lstStyle/>
          <a:p>
            <a:endParaRPr lang="tr-TR" dirty="0"/>
          </a:p>
        </p:txBody>
      </p:sp>
      <p:sp>
        <p:nvSpPr>
          <p:cNvPr id="4" name="Slayt Numarası Yer Tutucusu 3">
            <a:extLst>
              <a:ext uri="{FF2B5EF4-FFF2-40B4-BE49-F238E27FC236}">
                <a16:creationId xmlns:a16="http://schemas.microsoft.com/office/drawing/2014/main" id="{CCCBE1DC-E373-D374-CCC7-E3AA3B489AB4}"/>
              </a:ext>
            </a:extLst>
          </p:cNvPr>
          <p:cNvSpPr>
            <a:spLocks noGrp="1"/>
          </p:cNvSpPr>
          <p:nvPr>
            <p:ph type="sldNum" sz="quarter" idx="5"/>
          </p:nvPr>
        </p:nvSpPr>
        <p:spPr/>
        <p:txBody>
          <a:bodyPr/>
          <a:lstStyle/>
          <a:p>
            <a:fld id="{5E1A1BF3-B45C-9A40-9E39-196CA2FEDD24}" type="slidenum">
              <a:rPr lang="tr-TR" smtClean="0"/>
              <a:t>4</a:t>
            </a:fld>
            <a:endParaRPr lang="tr-TR"/>
          </a:p>
        </p:txBody>
      </p:sp>
    </p:spTree>
    <p:extLst>
      <p:ext uri="{BB962C8B-B14F-4D97-AF65-F5344CB8AC3E}">
        <p14:creationId xmlns:p14="http://schemas.microsoft.com/office/powerpoint/2010/main" val="5915142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129A6E-FDA9-F1FB-3A76-FA94436E341E}"/>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8EA7FF39-9D46-AAD0-3697-C9FD72A9BB28}"/>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D92244B2-A38C-D4B6-23C5-AB171CA6E467}"/>
              </a:ext>
            </a:extLst>
          </p:cNvPr>
          <p:cNvSpPr>
            <a:spLocks noGrp="1"/>
          </p:cNvSpPr>
          <p:nvPr>
            <p:ph type="body" idx="1"/>
          </p:nvPr>
        </p:nvSpPr>
        <p:spPr/>
        <p:txBody>
          <a:bodyPr/>
          <a:lstStyle/>
          <a:p>
            <a:endParaRPr lang="tr-TR" dirty="0"/>
          </a:p>
        </p:txBody>
      </p:sp>
      <p:sp>
        <p:nvSpPr>
          <p:cNvPr id="4" name="Slayt Numarası Yer Tutucusu 3">
            <a:extLst>
              <a:ext uri="{FF2B5EF4-FFF2-40B4-BE49-F238E27FC236}">
                <a16:creationId xmlns:a16="http://schemas.microsoft.com/office/drawing/2014/main" id="{BB817580-940C-69D1-F0F2-649BDF53F600}"/>
              </a:ext>
            </a:extLst>
          </p:cNvPr>
          <p:cNvSpPr>
            <a:spLocks noGrp="1"/>
          </p:cNvSpPr>
          <p:nvPr>
            <p:ph type="sldNum" sz="quarter" idx="5"/>
          </p:nvPr>
        </p:nvSpPr>
        <p:spPr/>
        <p:txBody>
          <a:bodyPr/>
          <a:lstStyle/>
          <a:p>
            <a:fld id="{5E1A1BF3-B45C-9A40-9E39-196CA2FEDD24}" type="slidenum">
              <a:rPr lang="tr-TR" smtClean="0"/>
              <a:t>31</a:t>
            </a:fld>
            <a:endParaRPr lang="tr-TR"/>
          </a:p>
        </p:txBody>
      </p:sp>
    </p:spTree>
    <p:extLst>
      <p:ext uri="{BB962C8B-B14F-4D97-AF65-F5344CB8AC3E}">
        <p14:creationId xmlns:p14="http://schemas.microsoft.com/office/powerpoint/2010/main" val="321592623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40EC32-C772-9F60-29AC-98A1A2F5E14C}"/>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73C7EB1A-02A7-4CCA-F7CB-A1E1E55DC9DB}"/>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109A2117-A713-F05D-E853-94B500D86125}"/>
              </a:ext>
            </a:extLst>
          </p:cNvPr>
          <p:cNvSpPr>
            <a:spLocks noGrp="1"/>
          </p:cNvSpPr>
          <p:nvPr>
            <p:ph type="body" idx="1"/>
          </p:nvPr>
        </p:nvSpPr>
        <p:spPr/>
        <p:txBody>
          <a:bodyPr/>
          <a:lstStyle/>
          <a:p>
            <a:endParaRPr lang="tr-TR" dirty="0"/>
          </a:p>
        </p:txBody>
      </p:sp>
      <p:sp>
        <p:nvSpPr>
          <p:cNvPr id="4" name="Slayt Numarası Yer Tutucusu 3">
            <a:extLst>
              <a:ext uri="{FF2B5EF4-FFF2-40B4-BE49-F238E27FC236}">
                <a16:creationId xmlns:a16="http://schemas.microsoft.com/office/drawing/2014/main" id="{2116E2F3-3CB0-566F-405B-FAFB3C872ACD}"/>
              </a:ext>
            </a:extLst>
          </p:cNvPr>
          <p:cNvSpPr>
            <a:spLocks noGrp="1"/>
          </p:cNvSpPr>
          <p:nvPr>
            <p:ph type="sldNum" sz="quarter" idx="5"/>
          </p:nvPr>
        </p:nvSpPr>
        <p:spPr/>
        <p:txBody>
          <a:bodyPr/>
          <a:lstStyle/>
          <a:p>
            <a:fld id="{5E1A1BF3-B45C-9A40-9E39-196CA2FEDD24}" type="slidenum">
              <a:rPr lang="tr-TR" smtClean="0"/>
              <a:t>32</a:t>
            </a:fld>
            <a:endParaRPr lang="tr-TR"/>
          </a:p>
        </p:txBody>
      </p:sp>
    </p:spTree>
    <p:extLst>
      <p:ext uri="{BB962C8B-B14F-4D97-AF65-F5344CB8AC3E}">
        <p14:creationId xmlns:p14="http://schemas.microsoft.com/office/powerpoint/2010/main" val="265820650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CE7A1B-B7BE-5E33-29F7-BB0EC32D50C9}"/>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633D7215-978C-2333-7397-90CA7B63404B}"/>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2E181B66-291C-D977-DF39-852CADC8ED38}"/>
              </a:ext>
            </a:extLst>
          </p:cNvPr>
          <p:cNvSpPr>
            <a:spLocks noGrp="1"/>
          </p:cNvSpPr>
          <p:nvPr>
            <p:ph type="body" idx="1"/>
          </p:nvPr>
        </p:nvSpPr>
        <p:spPr/>
        <p:txBody>
          <a:bodyPr/>
          <a:lstStyle/>
          <a:p>
            <a:endParaRPr lang="tr-TR" dirty="0"/>
          </a:p>
        </p:txBody>
      </p:sp>
      <p:sp>
        <p:nvSpPr>
          <p:cNvPr id="4" name="Slayt Numarası Yer Tutucusu 3">
            <a:extLst>
              <a:ext uri="{FF2B5EF4-FFF2-40B4-BE49-F238E27FC236}">
                <a16:creationId xmlns:a16="http://schemas.microsoft.com/office/drawing/2014/main" id="{15D03328-89BA-ACD6-B4CC-4296F8FDC5FA}"/>
              </a:ext>
            </a:extLst>
          </p:cNvPr>
          <p:cNvSpPr>
            <a:spLocks noGrp="1"/>
          </p:cNvSpPr>
          <p:nvPr>
            <p:ph type="sldNum" sz="quarter" idx="5"/>
          </p:nvPr>
        </p:nvSpPr>
        <p:spPr/>
        <p:txBody>
          <a:bodyPr/>
          <a:lstStyle/>
          <a:p>
            <a:fld id="{5E1A1BF3-B45C-9A40-9E39-196CA2FEDD24}" type="slidenum">
              <a:rPr lang="tr-TR" smtClean="0"/>
              <a:t>33</a:t>
            </a:fld>
            <a:endParaRPr lang="tr-TR"/>
          </a:p>
        </p:txBody>
      </p:sp>
    </p:spTree>
    <p:extLst>
      <p:ext uri="{BB962C8B-B14F-4D97-AF65-F5344CB8AC3E}">
        <p14:creationId xmlns:p14="http://schemas.microsoft.com/office/powerpoint/2010/main" val="372851519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41A177-EB0D-E3CD-FA91-C488E23D1E04}"/>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6E9DD834-7551-F014-EA3A-D03E2B345D83}"/>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C635F5A9-CAAF-8F3B-BCDD-A82A940C8374}"/>
              </a:ext>
            </a:extLst>
          </p:cNvPr>
          <p:cNvSpPr>
            <a:spLocks noGrp="1"/>
          </p:cNvSpPr>
          <p:nvPr>
            <p:ph type="body" idx="1"/>
          </p:nvPr>
        </p:nvSpPr>
        <p:spPr/>
        <p:txBody>
          <a:bodyPr/>
          <a:lstStyle/>
          <a:p>
            <a:endParaRPr lang="tr-TR" dirty="0"/>
          </a:p>
        </p:txBody>
      </p:sp>
      <p:sp>
        <p:nvSpPr>
          <p:cNvPr id="4" name="Slayt Numarası Yer Tutucusu 3">
            <a:extLst>
              <a:ext uri="{FF2B5EF4-FFF2-40B4-BE49-F238E27FC236}">
                <a16:creationId xmlns:a16="http://schemas.microsoft.com/office/drawing/2014/main" id="{C55211A5-3643-2E98-ACE6-A0EF9CB76A48}"/>
              </a:ext>
            </a:extLst>
          </p:cNvPr>
          <p:cNvSpPr>
            <a:spLocks noGrp="1"/>
          </p:cNvSpPr>
          <p:nvPr>
            <p:ph type="sldNum" sz="quarter" idx="5"/>
          </p:nvPr>
        </p:nvSpPr>
        <p:spPr/>
        <p:txBody>
          <a:bodyPr/>
          <a:lstStyle/>
          <a:p>
            <a:fld id="{5E1A1BF3-B45C-9A40-9E39-196CA2FEDD24}" type="slidenum">
              <a:rPr lang="tr-TR" smtClean="0"/>
              <a:t>34</a:t>
            </a:fld>
            <a:endParaRPr lang="tr-TR"/>
          </a:p>
        </p:txBody>
      </p:sp>
    </p:spTree>
    <p:extLst>
      <p:ext uri="{BB962C8B-B14F-4D97-AF65-F5344CB8AC3E}">
        <p14:creationId xmlns:p14="http://schemas.microsoft.com/office/powerpoint/2010/main" val="270020922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B231DC-46B1-01D3-D265-3EA91528D362}"/>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F6071A5E-E7E1-5478-82DC-4D93C031B6FD}"/>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C7592B87-4F4C-2C05-9868-C7EF5834DC9C}"/>
              </a:ext>
            </a:extLst>
          </p:cNvPr>
          <p:cNvSpPr>
            <a:spLocks noGrp="1"/>
          </p:cNvSpPr>
          <p:nvPr>
            <p:ph type="body" idx="1"/>
          </p:nvPr>
        </p:nvSpPr>
        <p:spPr/>
        <p:txBody>
          <a:bodyPr/>
          <a:lstStyle/>
          <a:p>
            <a:endParaRPr lang="tr-TR" dirty="0"/>
          </a:p>
        </p:txBody>
      </p:sp>
      <p:sp>
        <p:nvSpPr>
          <p:cNvPr id="4" name="Slayt Numarası Yer Tutucusu 3">
            <a:extLst>
              <a:ext uri="{FF2B5EF4-FFF2-40B4-BE49-F238E27FC236}">
                <a16:creationId xmlns:a16="http://schemas.microsoft.com/office/drawing/2014/main" id="{24BBCFC5-39A9-2AA9-48EA-C33FB1AC7F11}"/>
              </a:ext>
            </a:extLst>
          </p:cNvPr>
          <p:cNvSpPr>
            <a:spLocks noGrp="1"/>
          </p:cNvSpPr>
          <p:nvPr>
            <p:ph type="sldNum" sz="quarter" idx="5"/>
          </p:nvPr>
        </p:nvSpPr>
        <p:spPr/>
        <p:txBody>
          <a:bodyPr/>
          <a:lstStyle/>
          <a:p>
            <a:fld id="{5E1A1BF3-B45C-9A40-9E39-196CA2FEDD24}" type="slidenum">
              <a:rPr lang="tr-TR" smtClean="0"/>
              <a:t>35</a:t>
            </a:fld>
            <a:endParaRPr lang="tr-TR"/>
          </a:p>
        </p:txBody>
      </p:sp>
    </p:spTree>
    <p:extLst>
      <p:ext uri="{BB962C8B-B14F-4D97-AF65-F5344CB8AC3E}">
        <p14:creationId xmlns:p14="http://schemas.microsoft.com/office/powerpoint/2010/main" val="122528833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25DA01-A2B1-7D8F-9961-644DE9BB5729}"/>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F1A78169-D14D-663F-71D8-2A7C168BB3E0}"/>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094D6895-6CCF-9BC9-DB4A-5BA10E4415ED}"/>
              </a:ext>
            </a:extLst>
          </p:cNvPr>
          <p:cNvSpPr>
            <a:spLocks noGrp="1"/>
          </p:cNvSpPr>
          <p:nvPr>
            <p:ph type="body" idx="1"/>
          </p:nvPr>
        </p:nvSpPr>
        <p:spPr/>
        <p:txBody>
          <a:bodyPr/>
          <a:lstStyle/>
          <a:p>
            <a:endParaRPr lang="tr-TR" dirty="0"/>
          </a:p>
        </p:txBody>
      </p:sp>
      <p:sp>
        <p:nvSpPr>
          <p:cNvPr id="4" name="Slayt Numarası Yer Tutucusu 3">
            <a:extLst>
              <a:ext uri="{FF2B5EF4-FFF2-40B4-BE49-F238E27FC236}">
                <a16:creationId xmlns:a16="http://schemas.microsoft.com/office/drawing/2014/main" id="{0C29C6E5-818A-1BF0-C4AA-E38C1C7CADFA}"/>
              </a:ext>
            </a:extLst>
          </p:cNvPr>
          <p:cNvSpPr>
            <a:spLocks noGrp="1"/>
          </p:cNvSpPr>
          <p:nvPr>
            <p:ph type="sldNum" sz="quarter" idx="5"/>
          </p:nvPr>
        </p:nvSpPr>
        <p:spPr/>
        <p:txBody>
          <a:bodyPr/>
          <a:lstStyle/>
          <a:p>
            <a:fld id="{5E1A1BF3-B45C-9A40-9E39-196CA2FEDD24}" type="slidenum">
              <a:rPr lang="tr-TR" smtClean="0"/>
              <a:t>36</a:t>
            </a:fld>
            <a:endParaRPr lang="tr-TR"/>
          </a:p>
        </p:txBody>
      </p:sp>
    </p:spTree>
    <p:extLst>
      <p:ext uri="{BB962C8B-B14F-4D97-AF65-F5344CB8AC3E}">
        <p14:creationId xmlns:p14="http://schemas.microsoft.com/office/powerpoint/2010/main" val="185069851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C6970D-86A9-EAC8-E5AF-9F5897DCBF59}"/>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E84BADA5-ACB5-4122-1BE3-8F7E21619476}"/>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3E6C22A2-0534-400A-FA69-A9F8D907A93D}"/>
              </a:ext>
            </a:extLst>
          </p:cNvPr>
          <p:cNvSpPr>
            <a:spLocks noGrp="1"/>
          </p:cNvSpPr>
          <p:nvPr>
            <p:ph type="body" idx="1"/>
          </p:nvPr>
        </p:nvSpPr>
        <p:spPr/>
        <p:txBody>
          <a:bodyPr/>
          <a:lstStyle/>
          <a:p>
            <a:endParaRPr lang="tr-TR" dirty="0"/>
          </a:p>
        </p:txBody>
      </p:sp>
      <p:sp>
        <p:nvSpPr>
          <p:cNvPr id="4" name="Slayt Numarası Yer Tutucusu 3">
            <a:extLst>
              <a:ext uri="{FF2B5EF4-FFF2-40B4-BE49-F238E27FC236}">
                <a16:creationId xmlns:a16="http://schemas.microsoft.com/office/drawing/2014/main" id="{9844F3F0-044F-1EFB-8481-87E6FCC8E7C8}"/>
              </a:ext>
            </a:extLst>
          </p:cNvPr>
          <p:cNvSpPr>
            <a:spLocks noGrp="1"/>
          </p:cNvSpPr>
          <p:nvPr>
            <p:ph type="sldNum" sz="quarter" idx="5"/>
          </p:nvPr>
        </p:nvSpPr>
        <p:spPr/>
        <p:txBody>
          <a:bodyPr/>
          <a:lstStyle/>
          <a:p>
            <a:fld id="{5E1A1BF3-B45C-9A40-9E39-196CA2FEDD24}" type="slidenum">
              <a:rPr lang="tr-TR" smtClean="0"/>
              <a:t>37</a:t>
            </a:fld>
            <a:endParaRPr lang="tr-TR"/>
          </a:p>
        </p:txBody>
      </p:sp>
    </p:spTree>
    <p:extLst>
      <p:ext uri="{BB962C8B-B14F-4D97-AF65-F5344CB8AC3E}">
        <p14:creationId xmlns:p14="http://schemas.microsoft.com/office/powerpoint/2010/main" val="307888765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C6970D-86A9-EAC8-E5AF-9F5897DCBF59}"/>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E84BADA5-ACB5-4122-1BE3-8F7E21619476}"/>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3E6C22A2-0534-400A-FA69-A9F8D907A93D}"/>
              </a:ext>
            </a:extLst>
          </p:cNvPr>
          <p:cNvSpPr>
            <a:spLocks noGrp="1"/>
          </p:cNvSpPr>
          <p:nvPr>
            <p:ph type="body" idx="1"/>
          </p:nvPr>
        </p:nvSpPr>
        <p:spPr/>
        <p:txBody>
          <a:bodyPr/>
          <a:lstStyle/>
          <a:p>
            <a:endParaRPr lang="tr-TR" dirty="0"/>
          </a:p>
        </p:txBody>
      </p:sp>
      <p:sp>
        <p:nvSpPr>
          <p:cNvPr id="4" name="Slayt Numarası Yer Tutucusu 3">
            <a:extLst>
              <a:ext uri="{FF2B5EF4-FFF2-40B4-BE49-F238E27FC236}">
                <a16:creationId xmlns:a16="http://schemas.microsoft.com/office/drawing/2014/main" id="{9844F3F0-044F-1EFB-8481-87E6FCC8E7C8}"/>
              </a:ext>
            </a:extLst>
          </p:cNvPr>
          <p:cNvSpPr>
            <a:spLocks noGrp="1"/>
          </p:cNvSpPr>
          <p:nvPr>
            <p:ph type="sldNum" sz="quarter" idx="5"/>
          </p:nvPr>
        </p:nvSpPr>
        <p:spPr/>
        <p:txBody>
          <a:bodyPr/>
          <a:lstStyle/>
          <a:p>
            <a:fld id="{5E1A1BF3-B45C-9A40-9E39-196CA2FEDD24}" type="slidenum">
              <a:rPr lang="tr-TR" smtClean="0"/>
              <a:t>38</a:t>
            </a:fld>
            <a:endParaRPr lang="tr-TR"/>
          </a:p>
        </p:txBody>
      </p:sp>
    </p:spTree>
    <p:extLst>
      <p:ext uri="{BB962C8B-B14F-4D97-AF65-F5344CB8AC3E}">
        <p14:creationId xmlns:p14="http://schemas.microsoft.com/office/powerpoint/2010/main" val="400175483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924054-272A-355A-85E0-581DC8366BE6}"/>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A404E376-19D3-734D-1D53-91E17DC90C9E}"/>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4259B3D0-FE22-C178-409F-5C83C7A0BB9D}"/>
              </a:ext>
            </a:extLst>
          </p:cNvPr>
          <p:cNvSpPr>
            <a:spLocks noGrp="1"/>
          </p:cNvSpPr>
          <p:nvPr>
            <p:ph type="body" idx="1"/>
          </p:nvPr>
        </p:nvSpPr>
        <p:spPr/>
        <p:txBody>
          <a:bodyPr/>
          <a:lstStyle/>
          <a:p>
            <a:endParaRPr lang="tr-TR" dirty="0"/>
          </a:p>
        </p:txBody>
      </p:sp>
      <p:sp>
        <p:nvSpPr>
          <p:cNvPr id="4" name="Slayt Numarası Yer Tutucusu 3">
            <a:extLst>
              <a:ext uri="{FF2B5EF4-FFF2-40B4-BE49-F238E27FC236}">
                <a16:creationId xmlns:a16="http://schemas.microsoft.com/office/drawing/2014/main" id="{387A9370-15A5-E936-7DF1-B7002AA8A47E}"/>
              </a:ext>
            </a:extLst>
          </p:cNvPr>
          <p:cNvSpPr>
            <a:spLocks noGrp="1"/>
          </p:cNvSpPr>
          <p:nvPr>
            <p:ph type="sldNum" sz="quarter" idx="5"/>
          </p:nvPr>
        </p:nvSpPr>
        <p:spPr/>
        <p:txBody>
          <a:bodyPr/>
          <a:lstStyle/>
          <a:p>
            <a:fld id="{5E1A1BF3-B45C-9A40-9E39-196CA2FEDD24}" type="slidenum">
              <a:rPr lang="tr-TR" smtClean="0"/>
              <a:t>39</a:t>
            </a:fld>
            <a:endParaRPr lang="tr-TR"/>
          </a:p>
        </p:txBody>
      </p:sp>
    </p:spTree>
    <p:extLst>
      <p:ext uri="{BB962C8B-B14F-4D97-AF65-F5344CB8AC3E}">
        <p14:creationId xmlns:p14="http://schemas.microsoft.com/office/powerpoint/2010/main" val="132314414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924054-272A-355A-85E0-581DC8366BE6}"/>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A404E376-19D3-734D-1D53-91E17DC90C9E}"/>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4259B3D0-FE22-C178-409F-5C83C7A0BB9D}"/>
              </a:ext>
            </a:extLst>
          </p:cNvPr>
          <p:cNvSpPr>
            <a:spLocks noGrp="1"/>
          </p:cNvSpPr>
          <p:nvPr>
            <p:ph type="body" idx="1"/>
          </p:nvPr>
        </p:nvSpPr>
        <p:spPr/>
        <p:txBody>
          <a:bodyPr/>
          <a:lstStyle/>
          <a:p>
            <a:endParaRPr lang="tr-TR" dirty="0"/>
          </a:p>
        </p:txBody>
      </p:sp>
      <p:sp>
        <p:nvSpPr>
          <p:cNvPr id="4" name="Slayt Numarası Yer Tutucusu 3">
            <a:extLst>
              <a:ext uri="{FF2B5EF4-FFF2-40B4-BE49-F238E27FC236}">
                <a16:creationId xmlns:a16="http://schemas.microsoft.com/office/drawing/2014/main" id="{387A9370-15A5-E936-7DF1-B7002AA8A47E}"/>
              </a:ext>
            </a:extLst>
          </p:cNvPr>
          <p:cNvSpPr>
            <a:spLocks noGrp="1"/>
          </p:cNvSpPr>
          <p:nvPr>
            <p:ph type="sldNum" sz="quarter" idx="5"/>
          </p:nvPr>
        </p:nvSpPr>
        <p:spPr/>
        <p:txBody>
          <a:bodyPr/>
          <a:lstStyle/>
          <a:p>
            <a:fld id="{5E1A1BF3-B45C-9A40-9E39-196CA2FEDD24}" type="slidenum">
              <a:rPr lang="tr-TR" smtClean="0"/>
              <a:t>40</a:t>
            </a:fld>
            <a:endParaRPr lang="tr-TR"/>
          </a:p>
        </p:txBody>
      </p:sp>
    </p:spTree>
    <p:extLst>
      <p:ext uri="{BB962C8B-B14F-4D97-AF65-F5344CB8AC3E}">
        <p14:creationId xmlns:p14="http://schemas.microsoft.com/office/powerpoint/2010/main" val="16511142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BCCB2C-1265-289E-D4C3-5C7002C7F358}"/>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32CD14D6-80AF-6AAA-A3A7-93F018D6D909}"/>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FAA5228F-F91C-9C34-66E8-BFD7A7A28042}"/>
              </a:ext>
            </a:extLst>
          </p:cNvPr>
          <p:cNvSpPr>
            <a:spLocks noGrp="1"/>
          </p:cNvSpPr>
          <p:nvPr>
            <p:ph type="body" idx="1"/>
          </p:nvPr>
        </p:nvSpPr>
        <p:spPr/>
        <p:txBody>
          <a:bodyPr/>
          <a:lstStyle/>
          <a:p>
            <a:endParaRPr lang="tr-TR" dirty="0"/>
          </a:p>
        </p:txBody>
      </p:sp>
      <p:sp>
        <p:nvSpPr>
          <p:cNvPr id="4" name="Slayt Numarası Yer Tutucusu 3">
            <a:extLst>
              <a:ext uri="{FF2B5EF4-FFF2-40B4-BE49-F238E27FC236}">
                <a16:creationId xmlns:a16="http://schemas.microsoft.com/office/drawing/2014/main" id="{244FFE78-E75F-E485-6B06-C7DE098BB7CB}"/>
              </a:ext>
            </a:extLst>
          </p:cNvPr>
          <p:cNvSpPr>
            <a:spLocks noGrp="1"/>
          </p:cNvSpPr>
          <p:nvPr>
            <p:ph type="sldNum" sz="quarter" idx="5"/>
          </p:nvPr>
        </p:nvSpPr>
        <p:spPr/>
        <p:txBody>
          <a:bodyPr/>
          <a:lstStyle/>
          <a:p>
            <a:fld id="{5E1A1BF3-B45C-9A40-9E39-196CA2FEDD24}" type="slidenum">
              <a:rPr lang="tr-TR" smtClean="0"/>
              <a:t>5</a:t>
            </a:fld>
            <a:endParaRPr lang="tr-TR"/>
          </a:p>
        </p:txBody>
      </p:sp>
    </p:spTree>
    <p:extLst>
      <p:ext uri="{BB962C8B-B14F-4D97-AF65-F5344CB8AC3E}">
        <p14:creationId xmlns:p14="http://schemas.microsoft.com/office/powerpoint/2010/main" val="34314266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30BA0B-064A-7EC5-CCF5-7C8BB3BCAA5D}"/>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2A294828-1770-8D14-31D8-4D530C2C1977}"/>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10779B0A-C977-74DE-F7B2-ADF1F85E557C}"/>
              </a:ext>
            </a:extLst>
          </p:cNvPr>
          <p:cNvSpPr>
            <a:spLocks noGrp="1"/>
          </p:cNvSpPr>
          <p:nvPr>
            <p:ph type="body" idx="1"/>
          </p:nvPr>
        </p:nvSpPr>
        <p:spPr/>
        <p:txBody>
          <a:bodyPr/>
          <a:lstStyle/>
          <a:p>
            <a:endParaRPr lang="tr-TR" dirty="0"/>
          </a:p>
        </p:txBody>
      </p:sp>
      <p:sp>
        <p:nvSpPr>
          <p:cNvPr id="4" name="Slayt Numarası Yer Tutucusu 3">
            <a:extLst>
              <a:ext uri="{FF2B5EF4-FFF2-40B4-BE49-F238E27FC236}">
                <a16:creationId xmlns:a16="http://schemas.microsoft.com/office/drawing/2014/main" id="{A86B4C49-C835-BA11-90F8-DDA65A8A0586}"/>
              </a:ext>
            </a:extLst>
          </p:cNvPr>
          <p:cNvSpPr>
            <a:spLocks noGrp="1"/>
          </p:cNvSpPr>
          <p:nvPr>
            <p:ph type="sldNum" sz="quarter" idx="5"/>
          </p:nvPr>
        </p:nvSpPr>
        <p:spPr/>
        <p:txBody>
          <a:bodyPr/>
          <a:lstStyle/>
          <a:p>
            <a:fld id="{5E1A1BF3-B45C-9A40-9E39-196CA2FEDD24}" type="slidenum">
              <a:rPr lang="tr-TR" smtClean="0"/>
              <a:t>6</a:t>
            </a:fld>
            <a:endParaRPr lang="tr-TR"/>
          </a:p>
        </p:txBody>
      </p:sp>
    </p:spTree>
    <p:extLst>
      <p:ext uri="{BB962C8B-B14F-4D97-AF65-F5344CB8AC3E}">
        <p14:creationId xmlns:p14="http://schemas.microsoft.com/office/powerpoint/2010/main" val="40277359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C9ACB8-F3AC-D37B-6D1F-A57EFB0554AC}"/>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FC9715CF-6CC7-1329-9121-6851083666FC}"/>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473C67A5-6A59-1AAC-6060-AAE68EEF0925}"/>
              </a:ext>
            </a:extLst>
          </p:cNvPr>
          <p:cNvSpPr>
            <a:spLocks noGrp="1"/>
          </p:cNvSpPr>
          <p:nvPr>
            <p:ph type="body" idx="1"/>
          </p:nvPr>
        </p:nvSpPr>
        <p:spPr/>
        <p:txBody>
          <a:bodyPr/>
          <a:lstStyle/>
          <a:p>
            <a:endParaRPr lang="tr-TR" dirty="0"/>
          </a:p>
        </p:txBody>
      </p:sp>
      <p:sp>
        <p:nvSpPr>
          <p:cNvPr id="4" name="Slayt Numarası Yer Tutucusu 3">
            <a:extLst>
              <a:ext uri="{FF2B5EF4-FFF2-40B4-BE49-F238E27FC236}">
                <a16:creationId xmlns:a16="http://schemas.microsoft.com/office/drawing/2014/main" id="{35A94EF7-7A61-7FD7-F530-B538DBD35E3B}"/>
              </a:ext>
            </a:extLst>
          </p:cNvPr>
          <p:cNvSpPr>
            <a:spLocks noGrp="1"/>
          </p:cNvSpPr>
          <p:nvPr>
            <p:ph type="sldNum" sz="quarter" idx="5"/>
          </p:nvPr>
        </p:nvSpPr>
        <p:spPr/>
        <p:txBody>
          <a:bodyPr/>
          <a:lstStyle/>
          <a:p>
            <a:fld id="{5E1A1BF3-B45C-9A40-9E39-196CA2FEDD24}" type="slidenum">
              <a:rPr lang="tr-TR" smtClean="0"/>
              <a:t>7</a:t>
            </a:fld>
            <a:endParaRPr lang="tr-TR"/>
          </a:p>
        </p:txBody>
      </p:sp>
    </p:spTree>
    <p:extLst>
      <p:ext uri="{BB962C8B-B14F-4D97-AF65-F5344CB8AC3E}">
        <p14:creationId xmlns:p14="http://schemas.microsoft.com/office/powerpoint/2010/main" val="16027207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A6E80F-88B3-4D15-41FB-35B80A120E7F}"/>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102C82CA-D683-F7A6-AD73-C19BBC11AEC4}"/>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9A92A000-4C8B-D8FC-EC8C-51B3E6572691}"/>
              </a:ext>
            </a:extLst>
          </p:cNvPr>
          <p:cNvSpPr>
            <a:spLocks noGrp="1"/>
          </p:cNvSpPr>
          <p:nvPr>
            <p:ph type="body" idx="1"/>
          </p:nvPr>
        </p:nvSpPr>
        <p:spPr/>
        <p:txBody>
          <a:bodyPr/>
          <a:lstStyle/>
          <a:p>
            <a:endParaRPr lang="tr-TR" dirty="0"/>
          </a:p>
        </p:txBody>
      </p:sp>
      <p:sp>
        <p:nvSpPr>
          <p:cNvPr id="4" name="Slayt Numarası Yer Tutucusu 3">
            <a:extLst>
              <a:ext uri="{FF2B5EF4-FFF2-40B4-BE49-F238E27FC236}">
                <a16:creationId xmlns:a16="http://schemas.microsoft.com/office/drawing/2014/main" id="{BB01EDD8-EA74-A98B-80D3-B866F3E74880}"/>
              </a:ext>
            </a:extLst>
          </p:cNvPr>
          <p:cNvSpPr>
            <a:spLocks noGrp="1"/>
          </p:cNvSpPr>
          <p:nvPr>
            <p:ph type="sldNum" sz="quarter" idx="5"/>
          </p:nvPr>
        </p:nvSpPr>
        <p:spPr/>
        <p:txBody>
          <a:bodyPr/>
          <a:lstStyle/>
          <a:p>
            <a:fld id="{5E1A1BF3-B45C-9A40-9E39-196CA2FEDD24}" type="slidenum">
              <a:rPr lang="tr-TR" smtClean="0"/>
              <a:t>8</a:t>
            </a:fld>
            <a:endParaRPr lang="tr-TR"/>
          </a:p>
        </p:txBody>
      </p:sp>
    </p:spTree>
    <p:extLst>
      <p:ext uri="{BB962C8B-B14F-4D97-AF65-F5344CB8AC3E}">
        <p14:creationId xmlns:p14="http://schemas.microsoft.com/office/powerpoint/2010/main" val="15885334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8AF1C6-9FF3-D155-91A0-1B916931F887}"/>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AC4650BE-2FFB-5C5F-A144-0633E372830C}"/>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F652C373-2C72-3C55-C16A-F760713555B5}"/>
              </a:ext>
            </a:extLst>
          </p:cNvPr>
          <p:cNvSpPr>
            <a:spLocks noGrp="1"/>
          </p:cNvSpPr>
          <p:nvPr>
            <p:ph type="body" idx="1"/>
          </p:nvPr>
        </p:nvSpPr>
        <p:spPr/>
        <p:txBody>
          <a:bodyPr/>
          <a:lstStyle/>
          <a:p>
            <a:endParaRPr lang="tr-TR" dirty="0"/>
          </a:p>
        </p:txBody>
      </p:sp>
      <p:sp>
        <p:nvSpPr>
          <p:cNvPr id="4" name="Slayt Numarası Yer Tutucusu 3">
            <a:extLst>
              <a:ext uri="{FF2B5EF4-FFF2-40B4-BE49-F238E27FC236}">
                <a16:creationId xmlns:a16="http://schemas.microsoft.com/office/drawing/2014/main" id="{9A42A04A-0079-34E3-2E6A-67058A27D3AC}"/>
              </a:ext>
            </a:extLst>
          </p:cNvPr>
          <p:cNvSpPr>
            <a:spLocks noGrp="1"/>
          </p:cNvSpPr>
          <p:nvPr>
            <p:ph type="sldNum" sz="quarter" idx="5"/>
          </p:nvPr>
        </p:nvSpPr>
        <p:spPr/>
        <p:txBody>
          <a:bodyPr/>
          <a:lstStyle/>
          <a:p>
            <a:fld id="{5E1A1BF3-B45C-9A40-9E39-196CA2FEDD24}" type="slidenum">
              <a:rPr lang="tr-TR" smtClean="0"/>
              <a:t>9</a:t>
            </a:fld>
            <a:endParaRPr lang="tr-TR"/>
          </a:p>
        </p:txBody>
      </p:sp>
    </p:spTree>
    <p:extLst>
      <p:ext uri="{BB962C8B-B14F-4D97-AF65-F5344CB8AC3E}">
        <p14:creationId xmlns:p14="http://schemas.microsoft.com/office/powerpoint/2010/main" val="28969622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C4BB4C-E35B-A9EA-2AA3-1E2B6B001766}"/>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7C6D3A8C-0030-2691-01AC-7240DD20CF07}"/>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5D1C93D4-42C9-52CD-2A7A-9FCD9F972CD4}"/>
              </a:ext>
            </a:extLst>
          </p:cNvPr>
          <p:cNvSpPr>
            <a:spLocks noGrp="1"/>
          </p:cNvSpPr>
          <p:nvPr>
            <p:ph type="body" idx="1"/>
          </p:nvPr>
        </p:nvSpPr>
        <p:spPr/>
        <p:txBody>
          <a:bodyPr/>
          <a:lstStyle/>
          <a:p>
            <a:endParaRPr lang="tr-TR" dirty="0"/>
          </a:p>
        </p:txBody>
      </p:sp>
      <p:sp>
        <p:nvSpPr>
          <p:cNvPr id="4" name="Slayt Numarası Yer Tutucusu 3">
            <a:extLst>
              <a:ext uri="{FF2B5EF4-FFF2-40B4-BE49-F238E27FC236}">
                <a16:creationId xmlns:a16="http://schemas.microsoft.com/office/drawing/2014/main" id="{1DA830D9-AA93-3987-B0A1-841D3CCA7324}"/>
              </a:ext>
            </a:extLst>
          </p:cNvPr>
          <p:cNvSpPr>
            <a:spLocks noGrp="1"/>
          </p:cNvSpPr>
          <p:nvPr>
            <p:ph type="sldNum" sz="quarter" idx="5"/>
          </p:nvPr>
        </p:nvSpPr>
        <p:spPr/>
        <p:txBody>
          <a:bodyPr/>
          <a:lstStyle/>
          <a:p>
            <a:fld id="{5E1A1BF3-B45C-9A40-9E39-196CA2FEDD24}" type="slidenum">
              <a:rPr lang="tr-TR" smtClean="0"/>
              <a:t>10</a:t>
            </a:fld>
            <a:endParaRPr lang="tr-TR"/>
          </a:p>
        </p:txBody>
      </p:sp>
    </p:spTree>
    <p:extLst>
      <p:ext uri="{BB962C8B-B14F-4D97-AF65-F5344CB8AC3E}">
        <p14:creationId xmlns:p14="http://schemas.microsoft.com/office/powerpoint/2010/main" val="20854422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E88EF7C0-27F4-1D18-3EDF-64FBBA326849}"/>
              </a:ext>
            </a:extLst>
          </p:cNvPr>
          <p:cNvSpPr>
            <a:spLocks noGrp="1"/>
          </p:cNvSpPr>
          <p:nvPr>
            <p:ph type="ctrTitle"/>
          </p:nvPr>
        </p:nvSpPr>
        <p:spPr>
          <a:xfrm>
            <a:off x="1524000" y="1122363"/>
            <a:ext cx="9144000" cy="2387600"/>
          </a:xfrm>
        </p:spPr>
        <p:txBody>
          <a:bodyPr anchor="b"/>
          <a:lstStyle>
            <a:lvl1pPr algn="ctr">
              <a:defRPr sz="6000"/>
            </a:lvl1pPr>
          </a:lstStyle>
          <a:p>
            <a:r>
              <a:rPr lang="tr-TR"/>
              <a:t>Asıl başlık stilini düzenlemek için tıklayın</a:t>
            </a:r>
          </a:p>
        </p:txBody>
      </p:sp>
      <p:sp>
        <p:nvSpPr>
          <p:cNvPr id="3" name="Alt Başlık 2">
            <a:extLst>
              <a:ext uri="{FF2B5EF4-FFF2-40B4-BE49-F238E27FC236}">
                <a16:creationId xmlns:a16="http://schemas.microsoft.com/office/drawing/2014/main" id="{C37E7454-F1A0-CDAF-5E53-01B7ED5F1AE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
        <p:nvSpPr>
          <p:cNvPr id="4" name="Veri Yer Tutucusu 3">
            <a:extLst>
              <a:ext uri="{FF2B5EF4-FFF2-40B4-BE49-F238E27FC236}">
                <a16:creationId xmlns:a16="http://schemas.microsoft.com/office/drawing/2014/main" id="{8637E12D-E640-FD13-033C-29C99BD71B6E}"/>
              </a:ext>
            </a:extLst>
          </p:cNvPr>
          <p:cNvSpPr>
            <a:spLocks noGrp="1"/>
          </p:cNvSpPr>
          <p:nvPr>
            <p:ph type="dt" sz="half" idx="10"/>
          </p:nvPr>
        </p:nvSpPr>
        <p:spPr/>
        <p:txBody>
          <a:bodyPr/>
          <a:lstStyle/>
          <a:p>
            <a:fld id="{BAD530FC-BE23-E340-8E39-B3B7D0C61DBF}" type="datetimeFigureOut">
              <a:rPr lang="tr-TR" smtClean="0"/>
              <a:t>12.08.2025</a:t>
            </a:fld>
            <a:endParaRPr lang="tr-TR"/>
          </a:p>
        </p:txBody>
      </p:sp>
      <p:sp>
        <p:nvSpPr>
          <p:cNvPr id="5" name="Alt Bilgi Yer Tutucusu 4">
            <a:extLst>
              <a:ext uri="{FF2B5EF4-FFF2-40B4-BE49-F238E27FC236}">
                <a16:creationId xmlns:a16="http://schemas.microsoft.com/office/drawing/2014/main" id="{E280B8B9-B565-628C-04E1-BD6A944F3B25}"/>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33DAA68B-4545-78FD-3BE7-64783C463012}"/>
              </a:ext>
            </a:extLst>
          </p:cNvPr>
          <p:cNvSpPr>
            <a:spLocks noGrp="1"/>
          </p:cNvSpPr>
          <p:nvPr>
            <p:ph type="sldNum" sz="quarter" idx="12"/>
          </p:nvPr>
        </p:nvSpPr>
        <p:spPr/>
        <p:txBody>
          <a:bodyPr/>
          <a:lstStyle/>
          <a:p>
            <a:fld id="{1CC9CAF5-243E-0540-B834-58F50733AC15}" type="slidenum">
              <a:rPr lang="tr-TR" smtClean="0"/>
              <a:t>‹#›</a:t>
            </a:fld>
            <a:endParaRPr lang="tr-TR"/>
          </a:p>
        </p:txBody>
      </p:sp>
    </p:spTree>
    <p:extLst>
      <p:ext uri="{BB962C8B-B14F-4D97-AF65-F5344CB8AC3E}">
        <p14:creationId xmlns:p14="http://schemas.microsoft.com/office/powerpoint/2010/main" val="35313628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7736EE6-729C-23A8-55D9-4348B1F3985E}"/>
              </a:ext>
            </a:extLst>
          </p:cNvPr>
          <p:cNvSpPr>
            <a:spLocks noGrp="1"/>
          </p:cNvSpPr>
          <p:nvPr>
            <p:ph type="title"/>
          </p:nvPr>
        </p:nvSpPr>
        <p:spPr/>
        <p:txBody>
          <a:bodyPr/>
          <a:lstStyle/>
          <a:p>
            <a:r>
              <a:rPr lang="tr-TR"/>
              <a:t>Asıl başlık stilini düzenlemek için tıklayın</a:t>
            </a:r>
          </a:p>
        </p:txBody>
      </p:sp>
      <p:sp>
        <p:nvSpPr>
          <p:cNvPr id="3" name="Dikey Metin Yer Tutucusu 2">
            <a:extLst>
              <a:ext uri="{FF2B5EF4-FFF2-40B4-BE49-F238E27FC236}">
                <a16:creationId xmlns:a16="http://schemas.microsoft.com/office/drawing/2014/main" id="{F7A468A7-A0DA-FC0A-B47F-AACDFEA18635}"/>
              </a:ext>
            </a:extLst>
          </p:cNvPr>
          <p:cNvSpPr>
            <a:spLocks noGrp="1"/>
          </p:cNvSpPr>
          <p:nvPr>
            <p:ph type="body" orient="vert" idx="1"/>
          </p:nvPr>
        </p:nvSpPr>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2296F6A5-9410-0093-F451-F06803DBF63B}"/>
              </a:ext>
            </a:extLst>
          </p:cNvPr>
          <p:cNvSpPr>
            <a:spLocks noGrp="1"/>
          </p:cNvSpPr>
          <p:nvPr>
            <p:ph type="dt" sz="half" idx="10"/>
          </p:nvPr>
        </p:nvSpPr>
        <p:spPr/>
        <p:txBody>
          <a:bodyPr/>
          <a:lstStyle/>
          <a:p>
            <a:fld id="{BAD530FC-BE23-E340-8E39-B3B7D0C61DBF}" type="datetimeFigureOut">
              <a:rPr lang="tr-TR" smtClean="0"/>
              <a:t>12.08.2025</a:t>
            </a:fld>
            <a:endParaRPr lang="tr-TR"/>
          </a:p>
        </p:txBody>
      </p:sp>
      <p:sp>
        <p:nvSpPr>
          <p:cNvPr id="5" name="Alt Bilgi Yer Tutucusu 4">
            <a:extLst>
              <a:ext uri="{FF2B5EF4-FFF2-40B4-BE49-F238E27FC236}">
                <a16:creationId xmlns:a16="http://schemas.microsoft.com/office/drawing/2014/main" id="{12388048-E35D-9B5B-B3D1-8E91C2885C5D}"/>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605A5429-0041-DC8B-F3B2-E233C16C99AD}"/>
              </a:ext>
            </a:extLst>
          </p:cNvPr>
          <p:cNvSpPr>
            <a:spLocks noGrp="1"/>
          </p:cNvSpPr>
          <p:nvPr>
            <p:ph type="sldNum" sz="quarter" idx="12"/>
          </p:nvPr>
        </p:nvSpPr>
        <p:spPr/>
        <p:txBody>
          <a:bodyPr/>
          <a:lstStyle/>
          <a:p>
            <a:fld id="{1CC9CAF5-243E-0540-B834-58F50733AC15}" type="slidenum">
              <a:rPr lang="tr-TR" smtClean="0"/>
              <a:t>‹#›</a:t>
            </a:fld>
            <a:endParaRPr lang="tr-TR"/>
          </a:p>
        </p:txBody>
      </p:sp>
    </p:spTree>
    <p:extLst>
      <p:ext uri="{BB962C8B-B14F-4D97-AF65-F5344CB8AC3E}">
        <p14:creationId xmlns:p14="http://schemas.microsoft.com/office/powerpoint/2010/main" val="41744246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a:extLst>
              <a:ext uri="{FF2B5EF4-FFF2-40B4-BE49-F238E27FC236}">
                <a16:creationId xmlns:a16="http://schemas.microsoft.com/office/drawing/2014/main" id="{8C95E675-FBAA-851A-25B6-E2169145C0A2}"/>
              </a:ext>
            </a:extLst>
          </p:cNvPr>
          <p:cNvSpPr>
            <a:spLocks noGrp="1"/>
          </p:cNvSpPr>
          <p:nvPr>
            <p:ph type="title" orient="vert"/>
          </p:nvPr>
        </p:nvSpPr>
        <p:spPr>
          <a:xfrm>
            <a:off x="8724900" y="365125"/>
            <a:ext cx="2628900" cy="5811838"/>
          </a:xfrm>
        </p:spPr>
        <p:txBody>
          <a:bodyPr vert="eaVert"/>
          <a:lstStyle/>
          <a:p>
            <a:r>
              <a:rPr lang="tr-TR"/>
              <a:t>Asıl başlık stilini düzenlemek için tıklayın</a:t>
            </a:r>
          </a:p>
        </p:txBody>
      </p:sp>
      <p:sp>
        <p:nvSpPr>
          <p:cNvPr id="3" name="Dikey Metin Yer Tutucusu 2">
            <a:extLst>
              <a:ext uri="{FF2B5EF4-FFF2-40B4-BE49-F238E27FC236}">
                <a16:creationId xmlns:a16="http://schemas.microsoft.com/office/drawing/2014/main" id="{CED87B5D-4CCB-D489-F147-9ABFC811C73B}"/>
              </a:ext>
            </a:extLst>
          </p:cNvPr>
          <p:cNvSpPr>
            <a:spLocks noGrp="1"/>
          </p:cNvSpPr>
          <p:nvPr>
            <p:ph type="body" orient="vert" idx="1"/>
          </p:nvPr>
        </p:nvSpPr>
        <p:spPr>
          <a:xfrm>
            <a:off x="838200" y="365125"/>
            <a:ext cx="7734300" cy="5811838"/>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D27A7E55-4E3E-F653-B72A-B8E1AE4D22E3}"/>
              </a:ext>
            </a:extLst>
          </p:cNvPr>
          <p:cNvSpPr>
            <a:spLocks noGrp="1"/>
          </p:cNvSpPr>
          <p:nvPr>
            <p:ph type="dt" sz="half" idx="10"/>
          </p:nvPr>
        </p:nvSpPr>
        <p:spPr/>
        <p:txBody>
          <a:bodyPr/>
          <a:lstStyle/>
          <a:p>
            <a:fld id="{BAD530FC-BE23-E340-8E39-B3B7D0C61DBF}" type="datetimeFigureOut">
              <a:rPr lang="tr-TR" smtClean="0"/>
              <a:t>12.08.2025</a:t>
            </a:fld>
            <a:endParaRPr lang="tr-TR"/>
          </a:p>
        </p:txBody>
      </p:sp>
      <p:sp>
        <p:nvSpPr>
          <p:cNvPr id="5" name="Alt Bilgi Yer Tutucusu 4">
            <a:extLst>
              <a:ext uri="{FF2B5EF4-FFF2-40B4-BE49-F238E27FC236}">
                <a16:creationId xmlns:a16="http://schemas.microsoft.com/office/drawing/2014/main" id="{20E1163A-D5E6-AB9B-210A-9E1383846D9D}"/>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9E350367-8121-16BA-ABDC-20F947BAA76B}"/>
              </a:ext>
            </a:extLst>
          </p:cNvPr>
          <p:cNvSpPr>
            <a:spLocks noGrp="1"/>
          </p:cNvSpPr>
          <p:nvPr>
            <p:ph type="sldNum" sz="quarter" idx="12"/>
          </p:nvPr>
        </p:nvSpPr>
        <p:spPr/>
        <p:txBody>
          <a:bodyPr/>
          <a:lstStyle/>
          <a:p>
            <a:fld id="{1CC9CAF5-243E-0540-B834-58F50733AC15}" type="slidenum">
              <a:rPr lang="tr-TR" smtClean="0"/>
              <a:t>‹#›</a:t>
            </a:fld>
            <a:endParaRPr lang="tr-TR"/>
          </a:p>
        </p:txBody>
      </p:sp>
    </p:spTree>
    <p:extLst>
      <p:ext uri="{BB962C8B-B14F-4D97-AF65-F5344CB8AC3E}">
        <p14:creationId xmlns:p14="http://schemas.microsoft.com/office/powerpoint/2010/main" val="38740708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468816D-080D-8A00-C60B-29B1EB1E10F6}"/>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1FD9F26C-680B-4C4A-6CBA-88A0BA721173}"/>
              </a:ext>
            </a:extLst>
          </p:cNvPr>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C73002CE-503E-5A76-1507-A4A840DE93D2}"/>
              </a:ext>
            </a:extLst>
          </p:cNvPr>
          <p:cNvSpPr>
            <a:spLocks noGrp="1"/>
          </p:cNvSpPr>
          <p:nvPr>
            <p:ph type="dt" sz="half" idx="10"/>
          </p:nvPr>
        </p:nvSpPr>
        <p:spPr/>
        <p:txBody>
          <a:bodyPr/>
          <a:lstStyle/>
          <a:p>
            <a:fld id="{BAD530FC-BE23-E340-8E39-B3B7D0C61DBF}" type="datetimeFigureOut">
              <a:rPr lang="tr-TR" smtClean="0"/>
              <a:t>12.08.2025</a:t>
            </a:fld>
            <a:endParaRPr lang="tr-TR"/>
          </a:p>
        </p:txBody>
      </p:sp>
      <p:sp>
        <p:nvSpPr>
          <p:cNvPr id="5" name="Alt Bilgi Yer Tutucusu 4">
            <a:extLst>
              <a:ext uri="{FF2B5EF4-FFF2-40B4-BE49-F238E27FC236}">
                <a16:creationId xmlns:a16="http://schemas.microsoft.com/office/drawing/2014/main" id="{16C1DAE8-F385-FAC6-FAC5-E76AEA5BD417}"/>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EB1FAF9F-9A58-396F-A7E8-C72311B6CBBD}"/>
              </a:ext>
            </a:extLst>
          </p:cNvPr>
          <p:cNvSpPr>
            <a:spLocks noGrp="1"/>
          </p:cNvSpPr>
          <p:nvPr>
            <p:ph type="sldNum" sz="quarter" idx="12"/>
          </p:nvPr>
        </p:nvSpPr>
        <p:spPr/>
        <p:txBody>
          <a:bodyPr/>
          <a:lstStyle/>
          <a:p>
            <a:fld id="{1CC9CAF5-243E-0540-B834-58F50733AC15}" type="slidenum">
              <a:rPr lang="tr-TR" smtClean="0"/>
              <a:t>‹#›</a:t>
            </a:fld>
            <a:endParaRPr lang="tr-TR"/>
          </a:p>
        </p:txBody>
      </p:sp>
    </p:spTree>
    <p:extLst>
      <p:ext uri="{BB962C8B-B14F-4D97-AF65-F5344CB8AC3E}">
        <p14:creationId xmlns:p14="http://schemas.microsoft.com/office/powerpoint/2010/main" val="12515868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1E368CE9-0C77-5EC6-4398-03091AD4283A}"/>
              </a:ext>
            </a:extLst>
          </p:cNvPr>
          <p:cNvSpPr>
            <a:spLocks noGrp="1"/>
          </p:cNvSpPr>
          <p:nvPr>
            <p:ph type="title"/>
          </p:nvPr>
        </p:nvSpPr>
        <p:spPr>
          <a:xfrm>
            <a:off x="831850" y="1709738"/>
            <a:ext cx="10515600" cy="2852737"/>
          </a:xfrm>
        </p:spPr>
        <p:txBody>
          <a:bodyPr anchor="b"/>
          <a:lstStyle>
            <a:lvl1pPr>
              <a:defRPr sz="6000"/>
            </a:lvl1pPr>
          </a:lstStyle>
          <a:p>
            <a:r>
              <a:rPr lang="tr-TR"/>
              <a:t>Asıl başlık stilini düzenlemek için tıklayın</a:t>
            </a:r>
          </a:p>
        </p:txBody>
      </p:sp>
      <p:sp>
        <p:nvSpPr>
          <p:cNvPr id="3" name="Metin Yer Tutucusu 2">
            <a:extLst>
              <a:ext uri="{FF2B5EF4-FFF2-40B4-BE49-F238E27FC236}">
                <a16:creationId xmlns:a16="http://schemas.microsoft.com/office/drawing/2014/main" id="{5CA6183F-67C4-3CC9-AC39-C98F121E1EE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tr-TR"/>
              <a:t>Asıl metin stillerini düzenlemek için tıklayın</a:t>
            </a:r>
          </a:p>
        </p:txBody>
      </p:sp>
      <p:sp>
        <p:nvSpPr>
          <p:cNvPr id="4" name="Veri Yer Tutucusu 3">
            <a:extLst>
              <a:ext uri="{FF2B5EF4-FFF2-40B4-BE49-F238E27FC236}">
                <a16:creationId xmlns:a16="http://schemas.microsoft.com/office/drawing/2014/main" id="{FF3AFBE5-8383-3B82-5007-D6EBCCA1A9D4}"/>
              </a:ext>
            </a:extLst>
          </p:cNvPr>
          <p:cNvSpPr>
            <a:spLocks noGrp="1"/>
          </p:cNvSpPr>
          <p:nvPr>
            <p:ph type="dt" sz="half" idx="10"/>
          </p:nvPr>
        </p:nvSpPr>
        <p:spPr/>
        <p:txBody>
          <a:bodyPr/>
          <a:lstStyle/>
          <a:p>
            <a:fld id="{BAD530FC-BE23-E340-8E39-B3B7D0C61DBF}" type="datetimeFigureOut">
              <a:rPr lang="tr-TR" smtClean="0"/>
              <a:t>12.08.2025</a:t>
            </a:fld>
            <a:endParaRPr lang="tr-TR"/>
          </a:p>
        </p:txBody>
      </p:sp>
      <p:sp>
        <p:nvSpPr>
          <p:cNvPr id="5" name="Alt Bilgi Yer Tutucusu 4">
            <a:extLst>
              <a:ext uri="{FF2B5EF4-FFF2-40B4-BE49-F238E27FC236}">
                <a16:creationId xmlns:a16="http://schemas.microsoft.com/office/drawing/2014/main" id="{921D7763-0B44-9E3A-D687-56E2E89C3AC1}"/>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B21CFB3A-A369-EEDF-6E21-8ED9A1E263C0}"/>
              </a:ext>
            </a:extLst>
          </p:cNvPr>
          <p:cNvSpPr>
            <a:spLocks noGrp="1"/>
          </p:cNvSpPr>
          <p:nvPr>
            <p:ph type="sldNum" sz="quarter" idx="12"/>
          </p:nvPr>
        </p:nvSpPr>
        <p:spPr/>
        <p:txBody>
          <a:bodyPr/>
          <a:lstStyle/>
          <a:p>
            <a:fld id="{1CC9CAF5-243E-0540-B834-58F50733AC15}" type="slidenum">
              <a:rPr lang="tr-TR" smtClean="0"/>
              <a:t>‹#›</a:t>
            </a:fld>
            <a:endParaRPr lang="tr-TR"/>
          </a:p>
        </p:txBody>
      </p:sp>
    </p:spTree>
    <p:extLst>
      <p:ext uri="{BB962C8B-B14F-4D97-AF65-F5344CB8AC3E}">
        <p14:creationId xmlns:p14="http://schemas.microsoft.com/office/powerpoint/2010/main" val="21303926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267BA6B-5D00-0772-F8F6-059C35620FC9}"/>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F7178D20-AF8A-5C33-1843-A3C678D4D5C6}"/>
              </a:ext>
            </a:extLst>
          </p:cNvPr>
          <p:cNvSpPr>
            <a:spLocks noGrp="1"/>
          </p:cNvSpPr>
          <p:nvPr>
            <p:ph sz="half" idx="1"/>
          </p:nvPr>
        </p:nvSpPr>
        <p:spPr>
          <a:xfrm>
            <a:off x="838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a:extLst>
              <a:ext uri="{FF2B5EF4-FFF2-40B4-BE49-F238E27FC236}">
                <a16:creationId xmlns:a16="http://schemas.microsoft.com/office/drawing/2014/main" id="{AD39A90B-61B8-0702-7E1A-9B213C37898A}"/>
              </a:ext>
            </a:extLst>
          </p:cNvPr>
          <p:cNvSpPr>
            <a:spLocks noGrp="1"/>
          </p:cNvSpPr>
          <p:nvPr>
            <p:ph sz="half" idx="2"/>
          </p:nvPr>
        </p:nvSpPr>
        <p:spPr>
          <a:xfrm>
            <a:off x="6172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a:extLst>
              <a:ext uri="{FF2B5EF4-FFF2-40B4-BE49-F238E27FC236}">
                <a16:creationId xmlns:a16="http://schemas.microsoft.com/office/drawing/2014/main" id="{A94C42FB-9D43-EECC-1367-777ED40E5A4A}"/>
              </a:ext>
            </a:extLst>
          </p:cNvPr>
          <p:cNvSpPr>
            <a:spLocks noGrp="1"/>
          </p:cNvSpPr>
          <p:nvPr>
            <p:ph type="dt" sz="half" idx="10"/>
          </p:nvPr>
        </p:nvSpPr>
        <p:spPr/>
        <p:txBody>
          <a:bodyPr/>
          <a:lstStyle/>
          <a:p>
            <a:fld id="{BAD530FC-BE23-E340-8E39-B3B7D0C61DBF}" type="datetimeFigureOut">
              <a:rPr lang="tr-TR" smtClean="0"/>
              <a:t>12.08.2025</a:t>
            </a:fld>
            <a:endParaRPr lang="tr-TR"/>
          </a:p>
        </p:txBody>
      </p:sp>
      <p:sp>
        <p:nvSpPr>
          <p:cNvPr id="6" name="Alt Bilgi Yer Tutucusu 5">
            <a:extLst>
              <a:ext uri="{FF2B5EF4-FFF2-40B4-BE49-F238E27FC236}">
                <a16:creationId xmlns:a16="http://schemas.microsoft.com/office/drawing/2014/main" id="{E6533929-FD53-555A-6D08-C451D48BAA68}"/>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F2CCD6E6-9809-7D3D-C7A1-CC207744F152}"/>
              </a:ext>
            </a:extLst>
          </p:cNvPr>
          <p:cNvSpPr>
            <a:spLocks noGrp="1"/>
          </p:cNvSpPr>
          <p:nvPr>
            <p:ph type="sldNum" sz="quarter" idx="12"/>
          </p:nvPr>
        </p:nvSpPr>
        <p:spPr/>
        <p:txBody>
          <a:bodyPr/>
          <a:lstStyle/>
          <a:p>
            <a:fld id="{1CC9CAF5-243E-0540-B834-58F50733AC15}" type="slidenum">
              <a:rPr lang="tr-TR" smtClean="0"/>
              <a:t>‹#›</a:t>
            </a:fld>
            <a:endParaRPr lang="tr-TR"/>
          </a:p>
        </p:txBody>
      </p:sp>
    </p:spTree>
    <p:extLst>
      <p:ext uri="{BB962C8B-B14F-4D97-AF65-F5344CB8AC3E}">
        <p14:creationId xmlns:p14="http://schemas.microsoft.com/office/powerpoint/2010/main" val="145380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39EBC06-3DC1-DEB6-265D-73CC96EE317B}"/>
              </a:ext>
            </a:extLst>
          </p:cNvPr>
          <p:cNvSpPr>
            <a:spLocks noGrp="1"/>
          </p:cNvSpPr>
          <p:nvPr>
            <p:ph type="title"/>
          </p:nvPr>
        </p:nvSpPr>
        <p:spPr>
          <a:xfrm>
            <a:off x="839788" y="365125"/>
            <a:ext cx="10515600" cy="1325563"/>
          </a:xfrm>
        </p:spPr>
        <p:txBody>
          <a:bodyPr/>
          <a:lstStyle/>
          <a:p>
            <a:r>
              <a:rPr lang="tr-TR"/>
              <a:t>Asıl başlık stilini düzenlemek için tıklayın</a:t>
            </a:r>
          </a:p>
        </p:txBody>
      </p:sp>
      <p:sp>
        <p:nvSpPr>
          <p:cNvPr id="3" name="Metin Yer Tutucusu 2">
            <a:extLst>
              <a:ext uri="{FF2B5EF4-FFF2-40B4-BE49-F238E27FC236}">
                <a16:creationId xmlns:a16="http://schemas.microsoft.com/office/drawing/2014/main" id="{0BF9E9C9-41F6-D48D-1D90-1FC80887414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4" name="İçerik Yer Tutucusu 3">
            <a:extLst>
              <a:ext uri="{FF2B5EF4-FFF2-40B4-BE49-F238E27FC236}">
                <a16:creationId xmlns:a16="http://schemas.microsoft.com/office/drawing/2014/main" id="{B7816E12-46F7-9795-BF22-03FCBF769035}"/>
              </a:ext>
            </a:extLst>
          </p:cNvPr>
          <p:cNvSpPr>
            <a:spLocks noGrp="1"/>
          </p:cNvSpPr>
          <p:nvPr>
            <p:ph sz="half" idx="2"/>
          </p:nvPr>
        </p:nvSpPr>
        <p:spPr>
          <a:xfrm>
            <a:off x="839788" y="2505075"/>
            <a:ext cx="5157787"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a:extLst>
              <a:ext uri="{FF2B5EF4-FFF2-40B4-BE49-F238E27FC236}">
                <a16:creationId xmlns:a16="http://schemas.microsoft.com/office/drawing/2014/main" id="{1A193198-085D-20FF-842E-76ABED30FBA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6" name="İçerik Yer Tutucusu 5">
            <a:extLst>
              <a:ext uri="{FF2B5EF4-FFF2-40B4-BE49-F238E27FC236}">
                <a16:creationId xmlns:a16="http://schemas.microsoft.com/office/drawing/2014/main" id="{15EF6B9A-CB74-872F-D471-4B84F0D39ECD}"/>
              </a:ext>
            </a:extLst>
          </p:cNvPr>
          <p:cNvSpPr>
            <a:spLocks noGrp="1"/>
          </p:cNvSpPr>
          <p:nvPr>
            <p:ph sz="quarter" idx="4"/>
          </p:nvPr>
        </p:nvSpPr>
        <p:spPr>
          <a:xfrm>
            <a:off x="6172200" y="2505075"/>
            <a:ext cx="5183188"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a:extLst>
              <a:ext uri="{FF2B5EF4-FFF2-40B4-BE49-F238E27FC236}">
                <a16:creationId xmlns:a16="http://schemas.microsoft.com/office/drawing/2014/main" id="{6FE64BFD-F4E4-2328-5DB2-40B370AA4932}"/>
              </a:ext>
            </a:extLst>
          </p:cNvPr>
          <p:cNvSpPr>
            <a:spLocks noGrp="1"/>
          </p:cNvSpPr>
          <p:nvPr>
            <p:ph type="dt" sz="half" idx="10"/>
          </p:nvPr>
        </p:nvSpPr>
        <p:spPr/>
        <p:txBody>
          <a:bodyPr/>
          <a:lstStyle/>
          <a:p>
            <a:fld id="{BAD530FC-BE23-E340-8E39-B3B7D0C61DBF}" type="datetimeFigureOut">
              <a:rPr lang="tr-TR" smtClean="0"/>
              <a:t>12.08.2025</a:t>
            </a:fld>
            <a:endParaRPr lang="tr-TR"/>
          </a:p>
        </p:txBody>
      </p:sp>
      <p:sp>
        <p:nvSpPr>
          <p:cNvPr id="8" name="Alt Bilgi Yer Tutucusu 7">
            <a:extLst>
              <a:ext uri="{FF2B5EF4-FFF2-40B4-BE49-F238E27FC236}">
                <a16:creationId xmlns:a16="http://schemas.microsoft.com/office/drawing/2014/main" id="{2812CF7F-3EAE-1159-00AE-1EB48210D9A9}"/>
              </a:ext>
            </a:extLst>
          </p:cNvPr>
          <p:cNvSpPr>
            <a:spLocks noGrp="1"/>
          </p:cNvSpPr>
          <p:nvPr>
            <p:ph type="ftr" sz="quarter" idx="11"/>
          </p:nvPr>
        </p:nvSpPr>
        <p:spPr/>
        <p:txBody>
          <a:bodyPr/>
          <a:lstStyle/>
          <a:p>
            <a:endParaRPr lang="tr-TR"/>
          </a:p>
        </p:txBody>
      </p:sp>
      <p:sp>
        <p:nvSpPr>
          <p:cNvPr id="9" name="Slayt Numarası Yer Tutucusu 8">
            <a:extLst>
              <a:ext uri="{FF2B5EF4-FFF2-40B4-BE49-F238E27FC236}">
                <a16:creationId xmlns:a16="http://schemas.microsoft.com/office/drawing/2014/main" id="{5B5AFD52-0E6F-38F1-376C-4622D2C3CF22}"/>
              </a:ext>
            </a:extLst>
          </p:cNvPr>
          <p:cNvSpPr>
            <a:spLocks noGrp="1"/>
          </p:cNvSpPr>
          <p:nvPr>
            <p:ph type="sldNum" sz="quarter" idx="12"/>
          </p:nvPr>
        </p:nvSpPr>
        <p:spPr/>
        <p:txBody>
          <a:bodyPr/>
          <a:lstStyle/>
          <a:p>
            <a:fld id="{1CC9CAF5-243E-0540-B834-58F50733AC15}" type="slidenum">
              <a:rPr lang="tr-TR" smtClean="0"/>
              <a:t>‹#›</a:t>
            </a:fld>
            <a:endParaRPr lang="tr-TR"/>
          </a:p>
        </p:txBody>
      </p:sp>
    </p:spTree>
    <p:extLst>
      <p:ext uri="{BB962C8B-B14F-4D97-AF65-F5344CB8AC3E}">
        <p14:creationId xmlns:p14="http://schemas.microsoft.com/office/powerpoint/2010/main" val="1314519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F3EEB21-7981-9120-153C-E6398FDE7426}"/>
              </a:ext>
            </a:extLst>
          </p:cNvPr>
          <p:cNvSpPr>
            <a:spLocks noGrp="1"/>
          </p:cNvSpPr>
          <p:nvPr>
            <p:ph type="title"/>
          </p:nvPr>
        </p:nvSpPr>
        <p:spPr/>
        <p:txBody>
          <a:bodyPr/>
          <a:lstStyle/>
          <a:p>
            <a:r>
              <a:rPr lang="tr-TR"/>
              <a:t>Asıl başlık stilini düzenlemek için tıklayın</a:t>
            </a:r>
          </a:p>
        </p:txBody>
      </p:sp>
      <p:sp>
        <p:nvSpPr>
          <p:cNvPr id="3" name="Veri Yer Tutucusu 2">
            <a:extLst>
              <a:ext uri="{FF2B5EF4-FFF2-40B4-BE49-F238E27FC236}">
                <a16:creationId xmlns:a16="http://schemas.microsoft.com/office/drawing/2014/main" id="{A4960AF8-6592-120E-A063-67672B31D284}"/>
              </a:ext>
            </a:extLst>
          </p:cNvPr>
          <p:cNvSpPr>
            <a:spLocks noGrp="1"/>
          </p:cNvSpPr>
          <p:nvPr>
            <p:ph type="dt" sz="half" idx="10"/>
          </p:nvPr>
        </p:nvSpPr>
        <p:spPr/>
        <p:txBody>
          <a:bodyPr/>
          <a:lstStyle/>
          <a:p>
            <a:fld id="{BAD530FC-BE23-E340-8E39-B3B7D0C61DBF}" type="datetimeFigureOut">
              <a:rPr lang="tr-TR" smtClean="0"/>
              <a:t>12.08.2025</a:t>
            </a:fld>
            <a:endParaRPr lang="tr-TR"/>
          </a:p>
        </p:txBody>
      </p:sp>
      <p:sp>
        <p:nvSpPr>
          <p:cNvPr id="4" name="Alt Bilgi Yer Tutucusu 3">
            <a:extLst>
              <a:ext uri="{FF2B5EF4-FFF2-40B4-BE49-F238E27FC236}">
                <a16:creationId xmlns:a16="http://schemas.microsoft.com/office/drawing/2014/main" id="{5C817E2B-7FA6-38D3-AF90-ED62BAAB6896}"/>
              </a:ext>
            </a:extLst>
          </p:cNvPr>
          <p:cNvSpPr>
            <a:spLocks noGrp="1"/>
          </p:cNvSpPr>
          <p:nvPr>
            <p:ph type="ftr" sz="quarter" idx="11"/>
          </p:nvPr>
        </p:nvSpPr>
        <p:spPr/>
        <p:txBody>
          <a:bodyPr/>
          <a:lstStyle/>
          <a:p>
            <a:endParaRPr lang="tr-TR"/>
          </a:p>
        </p:txBody>
      </p:sp>
      <p:sp>
        <p:nvSpPr>
          <p:cNvPr id="5" name="Slayt Numarası Yer Tutucusu 4">
            <a:extLst>
              <a:ext uri="{FF2B5EF4-FFF2-40B4-BE49-F238E27FC236}">
                <a16:creationId xmlns:a16="http://schemas.microsoft.com/office/drawing/2014/main" id="{DC823BD3-63EB-5F1C-2C50-0B9F5AE2BAB3}"/>
              </a:ext>
            </a:extLst>
          </p:cNvPr>
          <p:cNvSpPr>
            <a:spLocks noGrp="1"/>
          </p:cNvSpPr>
          <p:nvPr>
            <p:ph type="sldNum" sz="quarter" idx="12"/>
          </p:nvPr>
        </p:nvSpPr>
        <p:spPr/>
        <p:txBody>
          <a:bodyPr/>
          <a:lstStyle/>
          <a:p>
            <a:fld id="{1CC9CAF5-243E-0540-B834-58F50733AC15}" type="slidenum">
              <a:rPr lang="tr-TR" smtClean="0"/>
              <a:t>‹#›</a:t>
            </a:fld>
            <a:endParaRPr lang="tr-TR"/>
          </a:p>
        </p:txBody>
      </p:sp>
    </p:spTree>
    <p:extLst>
      <p:ext uri="{BB962C8B-B14F-4D97-AF65-F5344CB8AC3E}">
        <p14:creationId xmlns:p14="http://schemas.microsoft.com/office/powerpoint/2010/main" val="40293432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a:extLst>
              <a:ext uri="{FF2B5EF4-FFF2-40B4-BE49-F238E27FC236}">
                <a16:creationId xmlns:a16="http://schemas.microsoft.com/office/drawing/2014/main" id="{83E5D30D-D04B-6108-5F64-E0F1688D165C}"/>
              </a:ext>
            </a:extLst>
          </p:cNvPr>
          <p:cNvSpPr>
            <a:spLocks noGrp="1"/>
          </p:cNvSpPr>
          <p:nvPr>
            <p:ph type="dt" sz="half" idx="10"/>
          </p:nvPr>
        </p:nvSpPr>
        <p:spPr/>
        <p:txBody>
          <a:bodyPr/>
          <a:lstStyle/>
          <a:p>
            <a:fld id="{BAD530FC-BE23-E340-8E39-B3B7D0C61DBF}" type="datetimeFigureOut">
              <a:rPr lang="tr-TR" smtClean="0"/>
              <a:t>12.08.2025</a:t>
            </a:fld>
            <a:endParaRPr lang="tr-TR"/>
          </a:p>
        </p:txBody>
      </p:sp>
      <p:sp>
        <p:nvSpPr>
          <p:cNvPr id="3" name="Alt Bilgi Yer Tutucusu 2">
            <a:extLst>
              <a:ext uri="{FF2B5EF4-FFF2-40B4-BE49-F238E27FC236}">
                <a16:creationId xmlns:a16="http://schemas.microsoft.com/office/drawing/2014/main" id="{78AD2680-99DE-4614-DD93-41940BBCAFBC}"/>
              </a:ext>
            </a:extLst>
          </p:cNvPr>
          <p:cNvSpPr>
            <a:spLocks noGrp="1"/>
          </p:cNvSpPr>
          <p:nvPr>
            <p:ph type="ftr" sz="quarter" idx="11"/>
          </p:nvPr>
        </p:nvSpPr>
        <p:spPr/>
        <p:txBody>
          <a:bodyPr/>
          <a:lstStyle/>
          <a:p>
            <a:endParaRPr lang="tr-TR"/>
          </a:p>
        </p:txBody>
      </p:sp>
      <p:sp>
        <p:nvSpPr>
          <p:cNvPr id="4" name="Slayt Numarası Yer Tutucusu 3">
            <a:extLst>
              <a:ext uri="{FF2B5EF4-FFF2-40B4-BE49-F238E27FC236}">
                <a16:creationId xmlns:a16="http://schemas.microsoft.com/office/drawing/2014/main" id="{F0C765B7-719A-BCFF-11EC-FEF5F60D50EA}"/>
              </a:ext>
            </a:extLst>
          </p:cNvPr>
          <p:cNvSpPr>
            <a:spLocks noGrp="1"/>
          </p:cNvSpPr>
          <p:nvPr>
            <p:ph type="sldNum" sz="quarter" idx="12"/>
          </p:nvPr>
        </p:nvSpPr>
        <p:spPr/>
        <p:txBody>
          <a:bodyPr/>
          <a:lstStyle/>
          <a:p>
            <a:fld id="{1CC9CAF5-243E-0540-B834-58F50733AC15}" type="slidenum">
              <a:rPr lang="tr-TR" smtClean="0"/>
              <a:t>‹#›</a:t>
            </a:fld>
            <a:endParaRPr lang="tr-TR"/>
          </a:p>
        </p:txBody>
      </p:sp>
    </p:spTree>
    <p:extLst>
      <p:ext uri="{BB962C8B-B14F-4D97-AF65-F5344CB8AC3E}">
        <p14:creationId xmlns:p14="http://schemas.microsoft.com/office/powerpoint/2010/main" val="36420489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2D038A7-D681-C263-A7AC-68797E90D537}"/>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İçerik Yer Tutucusu 2">
            <a:extLst>
              <a:ext uri="{FF2B5EF4-FFF2-40B4-BE49-F238E27FC236}">
                <a16:creationId xmlns:a16="http://schemas.microsoft.com/office/drawing/2014/main" id="{20AF33EC-D049-44BF-8BEA-6A02C016042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a:extLst>
              <a:ext uri="{FF2B5EF4-FFF2-40B4-BE49-F238E27FC236}">
                <a16:creationId xmlns:a16="http://schemas.microsoft.com/office/drawing/2014/main" id="{945328D4-40FF-BD98-E267-47A0C05A209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87D0B3BC-990A-408D-08F2-7EEC38572191}"/>
              </a:ext>
            </a:extLst>
          </p:cNvPr>
          <p:cNvSpPr>
            <a:spLocks noGrp="1"/>
          </p:cNvSpPr>
          <p:nvPr>
            <p:ph type="dt" sz="half" idx="10"/>
          </p:nvPr>
        </p:nvSpPr>
        <p:spPr/>
        <p:txBody>
          <a:bodyPr/>
          <a:lstStyle/>
          <a:p>
            <a:fld id="{BAD530FC-BE23-E340-8E39-B3B7D0C61DBF}" type="datetimeFigureOut">
              <a:rPr lang="tr-TR" smtClean="0"/>
              <a:t>12.08.2025</a:t>
            </a:fld>
            <a:endParaRPr lang="tr-TR"/>
          </a:p>
        </p:txBody>
      </p:sp>
      <p:sp>
        <p:nvSpPr>
          <p:cNvPr id="6" name="Alt Bilgi Yer Tutucusu 5">
            <a:extLst>
              <a:ext uri="{FF2B5EF4-FFF2-40B4-BE49-F238E27FC236}">
                <a16:creationId xmlns:a16="http://schemas.microsoft.com/office/drawing/2014/main" id="{41451A56-5951-DE7E-B64B-A7F8D33EDD4E}"/>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C2314489-1D7C-29B2-EBC4-2AB377F6E9D4}"/>
              </a:ext>
            </a:extLst>
          </p:cNvPr>
          <p:cNvSpPr>
            <a:spLocks noGrp="1"/>
          </p:cNvSpPr>
          <p:nvPr>
            <p:ph type="sldNum" sz="quarter" idx="12"/>
          </p:nvPr>
        </p:nvSpPr>
        <p:spPr/>
        <p:txBody>
          <a:bodyPr/>
          <a:lstStyle/>
          <a:p>
            <a:fld id="{1CC9CAF5-243E-0540-B834-58F50733AC15}" type="slidenum">
              <a:rPr lang="tr-TR" smtClean="0"/>
              <a:t>‹#›</a:t>
            </a:fld>
            <a:endParaRPr lang="tr-TR"/>
          </a:p>
        </p:txBody>
      </p:sp>
    </p:spTree>
    <p:extLst>
      <p:ext uri="{BB962C8B-B14F-4D97-AF65-F5344CB8AC3E}">
        <p14:creationId xmlns:p14="http://schemas.microsoft.com/office/powerpoint/2010/main" val="41909024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A3F51F08-AD62-27E2-937D-103D07415C5F}"/>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Resim Yer Tutucusu 2">
            <a:extLst>
              <a:ext uri="{FF2B5EF4-FFF2-40B4-BE49-F238E27FC236}">
                <a16:creationId xmlns:a16="http://schemas.microsoft.com/office/drawing/2014/main" id="{1B37D156-81F2-A7E6-A785-072679B9FF0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a:extLst>
              <a:ext uri="{FF2B5EF4-FFF2-40B4-BE49-F238E27FC236}">
                <a16:creationId xmlns:a16="http://schemas.microsoft.com/office/drawing/2014/main" id="{2BDEC382-B19E-6120-B53C-93B559D722D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3C640596-0F5C-210D-8D5D-4C27D4BFBD63}"/>
              </a:ext>
            </a:extLst>
          </p:cNvPr>
          <p:cNvSpPr>
            <a:spLocks noGrp="1"/>
          </p:cNvSpPr>
          <p:nvPr>
            <p:ph type="dt" sz="half" idx="10"/>
          </p:nvPr>
        </p:nvSpPr>
        <p:spPr/>
        <p:txBody>
          <a:bodyPr/>
          <a:lstStyle/>
          <a:p>
            <a:fld id="{BAD530FC-BE23-E340-8E39-B3B7D0C61DBF}" type="datetimeFigureOut">
              <a:rPr lang="tr-TR" smtClean="0"/>
              <a:t>12.08.2025</a:t>
            </a:fld>
            <a:endParaRPr lang="tr-TR"/>
          </a:p>
        </p:txBody>
      </p:sp>
      <p:sp>
        <p:nvSpPr>
          <p:cNvPr id="6" name="Alt Bilgi Yer Tutucusu 5">
            <a:extLst>
              <a:ext uri="{FF2B5EF4-FFF2-40B4-BE49-F238E27FC236}">
                <a16:creationId xmlns:a16="http://schemas.microsoft.com/office/drawing/2014/main" id="{02A133A0-FD1D-0C29-BF8D-18BE813BC5CA}"/>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7BD780FA-4F38-C9A9-076C-1884D62F5375}"/>
              </a:ext>
            </a:extLst>
          </p:cNvPr>
          <p:cNvSpPr>
            <a:spLocks noGrp="1"/>
          </p:cNvSpPr>
          <p:nvPr>
            <p:ph type="sldNum" sz="quarter" idx="12"/>
          </p:nvPr>
        </p:nvSpPr>
        <p:spPr/>
        <p:txBody>
          <a:bodyPr/>
          <a:lstStyle/>
          <a:p>
            <a:fld id="{1CC9CAF5-243E-0540-B834-58F50733AC15}" type="slidenum">
              <a:rPr lang="tr-TR" smtClean="0"/>
              <a:t>‹#›</a:t>
            </a:fld>
            <a:endParaRPr lang="tr-TR"/>
          </a:p>
        </p:txBody>
      </p:sp>
    </p:spTree>
    <p:extLst>
      <p:ext uri="{BB962C8B-B14F-4D97-AF65-F5344CB8AC3E}">
        <p14:creationId xmlns:p14="http://schemas.microsoft.com/office/powerpoint/2010/main" val="19730893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Başlık Yer Tutucusu 1">
            <a:extLst>
              <a:ext uri="{FF2B5EF4-FFF2-40B4-BE49-F238E27FC236}">
                <a16:creationId xmlns:a16="http://schemas.microsoft.com/office/drawing/2014/main" id="{6DEA70D8-1F8D-BE68-358E-A0E21755CE1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stilini düzenlemek için tıklayın</a:t>
            </a:r>
          </a:p>
        </p:txBody>
      </p:sp>
      <p:sp>
        <p:nvSpPr>
          <p:cNvPr id="3" name="Metin Yer Tutucusu 2">
            <a:extLst>
              <a:ext uri="{FF2B5EF4-FFF2-40B4-BE49-F238E27FC236}">
                <a16:creationId xmlns:a16="http://schemas.microsoft.com/office/drawing/2014/main" id="{6BF18683-C673-8728-8CF6-003BE039F3D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526558B0-5D27-8398-17F6-B90C6C281C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AD530FC-BE23-E340-8E39-B3B7D0C61DBF}" type="datetimeFigureOut">
              <a:rPr lang="tr-TR" smtClean="0"/>
              <a:t>12.08.2025</a:t>
            </a:fld>
            <a:endParaRPr lang="tr-TR"/>
          </a:p>
        </p:txBody>
      </p:sp>
      <p:sp>
        <p:nvSpPr>
          <p:cNvPr id="5" name="Alt Bilgi Yer Tutucusu 4">
            <a:extLst>
              <a:ext uri="{FF2B5EF4-FFF2-40B4-BE49-F238E27FC236}">
                <a16:creationId xmlns:a16="http://schemas.microsoft.com/office/drawing/2014/main" id="{0979FE79-DA7E-EC1B-0103-892EFBF7B19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tr-TR"/>
          </a:p>
        </p:txBody>
      </p:sp>
      <p:sp>
        <p:nvSpPr>
          <p:cNvPr id="6" name="Slayt Numarası Yer Tutucusu 5">
            <a:extLst>
              <a:ext uri="{FF2B5EF4-FFF2-40B4-BE49-F238E27FC236}">
                <a16:creationId xmlns:a16="http://schemas.microsoft.com/office/drawing/2014/main" id="{DD4356D7-87E6-3BF3-1DF5-A62760B0356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CC9CAF5-243E-0540-B834-58F50733AC15}" type="slidenum">
              <a:rPr lang="tr-TR" smtClean="0"/>
              <a:t>‹#›</a:t>
            </a:fld>
            <a:endParaRPr lang="tr-TR"/>
          </a:p>
        </p:txBody>
      </p:sp>
    </p:spTree>
    <p:extLst>
      <p:ext uri="{BB962C8B-B14F-4D97-AF65-F5344CB8AC3E}">
        <p14:creationId xmlns:p14="http://schemas.microsoft.com/office/powerpoint/2010/main" val="4042571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8.png"/><Relationship Id="rId4"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10.emf"/><Relationship Id="rId5" Type="http://schemas.openxmlformats.org/officeDocument/2006/relationships/image" Target="../media/image9.emf"/><Relationship Id="rId4" Type="http://schemas.openxmlformats.org/officeDocument/2006/relationships/image" Target="../media/image7.emf"/></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microsoft.com/office/2007/relationships/hdphoto" Target="../media/hdphoto1.wdp"/></Relationships>
</file>

<file path=ppt/slides/_rels/slide4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0.emf"/><Relationship Id="rId5" Type="http://schemas.openxmlformats.org/officeDocument/2006/relationships/image" Target="../media/image9.emf"/><Relationship Id="rId4" Type="http://schemas.openxmlformats.org/officeDocument/2006/relationships/image" Target="../media/image8.emf"/></Relationships>
</file>

<file path=ppt/slides/_rels/slide8.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0.emf"/><Relationship Id="rId5" Type="http://schemas.openxmlformats.org/officeDocument/2006/relationships/image" Target="../media/image9.emf"/><Relationship Id="rId4" Type="http://schemas.openxmlformats.org/officeDocument/2006/relationships/image" Target="../media/image11.emf"/></Relationships>
</file>

<file path=ppt/slides/_rels/slide9.xml.rels><?xml version="1.0" encoding="UTF-8" standalone="yes"?>
<Relationships xmlns="http://schemas.openxmlformats.org/package/2006/relationships"><Relationship Id="rId3" Type="http://schemas.openxmlformats.org/officeDocument/2006/relationships/image" Target="../media/image9.emf"/><Relationship Id="rId7" Type="http://schemas.openxmlformats.org/officeDocument/2006/relationships/image" Target="../media/image8.emf"/><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0.emf"/><Relationship Id="rId5" Type="http://schemas.openxmlformats.org/officeDocument/2006/relationships/image" Target="../media/image7.emf"/><Relationship Id="rId4" Type="http://schemas.openxmlformats.org/officeDocument/2006/relationships/image" Target="../media/image11.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descr="metin, ekran görüntüsü, yazı tipi, beyaz içeren bir resim&#10;&#10;Yapay zeka tarafından oluşturulmuş içerik yanlış olabilir.">
            <a:extLst>
              <a:ext uri="{FF2B5EF4-FFF2-40B4-BE49-F238E27FC236}">
                <a16:creationId xmlns:a16="http://schemas.microsoft.com/office/drawing/2014/main" id="{01AC1D83-42F6-D5B2-8CE9-A74DC20F04D2}"/>
              </a:ext>
            </a:extLst>
          </p:cNvPr>
          <p:cNvPicPr>
            <a:picLocks noGrp="1" noRot="1" noChangeAspect="1" noMove="1" noResize="1" noEditPoints="1" noAdjustHandles="1" noChangeArrowheads="1" noChangeShapeType="1" noCrop="1"/>
          </p:cNvPicPr>
          <p:nvPr/>
        </p:nvPicPr>
        <p:blipFill>
          <a:blip r:embed="rId2"/>
          <a:stretch>
            <a:fillRect/>
          </a:stretch>
        </p:blipFill>
        <p:spPr>
          <a:xfrm>
            <a:off x="0" y="0"/>
            <a:ext cx="12192000" cy="6858000"/>
          </a:xfrm>
          <a:prstGeom prst="rect">
            <a:avLst/>
          </a:prstGeom>
        </p:spPr>
      </p:pic>
      <p:sp>
        <p:nvSpPr>
          <p:cNvPr id="6" name="Metin kutusu 5">
            <a:extLst>
              <a:ext uri="{FF2B5EF4-FFF2-40B4-BE49-F238E27FC236}">
                <a16:creationId xmlns:a16="http://schemas.microsoft.com/office/drawing/2014/main" id="{E2F5E5FB-57E6-BAB1-F291-04901DD4EF93}"/>
              </a:ext>
            </a:extLst>
          </p:cNvPr>
          <p:cNvSpPr txBox="1"/>
          <p:nvPr/>
        </p:nvSpPr>
        <p:spPr>
          <a:xfrm>
            <a:off x="5251016" y="4272677"/>
            <a:ext cx="1689965" cy="707886"/>
          </a:xfrm>
          <a:prstGeom prst="rect">
            <a:avLst/>
          </a:prstGeom>
          <a:noFill/>
        </p:spPr>
        <p:txBody>
          <a:bodyPr wrap="square" rtlCol="0">
            <a:spAutoFit/>
          </a:bodyPr>
          <a:lstStyle/>
          <a:p>
            <a:pPr algn="ctr"/>
            <a:r>
              <a:rPr lang="tr-TR" sz="2000" dirty="0">
                <a:solidFill>
                  <a:srgbClr val="114533"/>
                </a:solidFill>
              </a:rPr>
              <a:t>AD/ SOYAD</a:t>
            </a:r>
          </a:p>
          <a:p>
            <a:pPr algn="ctr"/>
            <a:r>
              <a:rPr lang="tr-TR" sz="2000" dirty="0">
                <a:solidFill>
                  <a:srgbClr val="114533"/>
                </a:solidFill>
              </a:rPr>
              <a:t>UNVAN</a:t>
            </a:r>
          </a:p>
        </p:txBody>
      </p:sp>
      <p:sp>
        <p:nvSpPr>
          <p:cNvPr id="8" name="Metin kutusu 7">
            <a:extLst>
              <a:ext uri="{FF2B5EF4-FFF2-40B4-BE49-F238E27FC236}">
                <a16:creationId xmlns:a16="http://schemas.microsoft.com/office/drawing/2014/main" id="{C0ABD69B-A532-07AF-577C-D8EFBE165B6C}"/>
              </a:ext>
            </a:extLst>
          </p:cNvPr>
          <p:cNvSpPr txBox="1"/>
          <p:nvPr/>
        </p:nvSpPr>
        <p:spPr>
          <a:xfrm>
            <a:off x="5295434" y="4980563"/>
            <a:ext cx="1601132" cy="307777"/>
          </a:xfrm>
          <a:prstGeom prst="rect">
            <a:avLst/>
          </a:prstGeom>
          <a:noFill/>
        </p:spPr>
        <p:txBody>
          <a:bodyPr wrap="square" rtlCol="0">
            <a:spAutoFit/>
          </a:bodyPr>
          <a:lstStyle/>
          <a:p>
            <a:pPr algn="ctr"/>
            <a:r>
              <a:rPr lang="tr-TR" sz="1400">
                <a:solidFill>
                  <a:srgbClr val="114533"/>
                </a:solidFill>
              </a:rPr>
              <a:t>TARİH</a:t>
            </a:r>
            <a:endParaRPr lang="tr-TR" sz="1400" dirty="0">
              <a:solidFill>
                <a:srgbClr val="114533"/>
              </a:solidFill>
            </a:endParaRPr>
          </a:p>
        </p:txBody>
      </p:sp>
    </p:spTree>
    <p:extLst>
      <p:ext uri="{BB962C8B-B14F-4D97-AF65-F5344CB8AC3E}">
        <p14:creationId xmlns:p14="http://schemas.microsoft.com/office/powerpoint/2010/main" val="741219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03A24E-5495-06DC-EBD0-412E38D8DF44}"/>
            </a:ext>
          </a:extLst>
        </p:cNvPr>
        <p:cNvGrpSpPr/>
        <p:nvPr/>
      </p:nvGrpSpPr>
      <p:grpSpPr>
        <a:xfrm>
          <a:off x="0" y="0"/>
          <a:ext cx="0" cy="0"/>
          <a:chOff x="0" y="0"/>
          <a:chExt cx="0" cy="0"/>
        </a:xfrm>
      </p:grpSpPr>
      <p:sp>
        <p:nvSpPr>
          <p:cNvPr id="7" name="Metin kutusu 6">
            <a:extLst>
              <a:ext uri="{FF2B5EF4-FFF2-40B4-BE49-F238E27FC236}">
                <a16:creationId xmlns:a16="http://schemas.microsoft.com/office/drawing/2014/main" id="{01294833-D83B-EE3A-4A03-F91510E650A4}"/>
              </a:ext>
            </a:extLst>
          </p:cNvPr>
          <p:cNvSpPr txBox="1"/>
          <p:nvPr/>
        </p:nvSpPr>
        <p:spPr>
          <a:xfrm>
            <a:off x="193116" y="172097"/>
            <a:ext cx="9678672" cy="523220"/>
          </a:xfrm>
          <a:prstGeom prst="rect">
            <a:avLst/>
          </a:prstGeom>
          <a:noFill/>
        </p:spPr>
        <p:txBody>
          <a:bodyPr wrap="square" rtlCol="0">
            <a:spAutoFit/>
          </a:bodyPr>
          <a:lstStyle/>
          <a:p>
            <a:r>
              <a:rPr lang="tr-TR" sz="2800" b="1" dirty="0">
                <a:solidFill>
                  <a:srgbClr val="114533"/>
                </a:solidFill>
              </a:rPr>
              <a:t>ÇEVRİMİÇİ OYUN BAĞIMLILIĞI</a:t>
            </a:r>
            <a:endParaRPr lang="tr-TR" sz="2800" dirty="0">
              <a:solidFill>
                <a:srgbClr val="114533"/>
              </a:solidFill>
            </a:endParaRPr>
          </a:p>
        </p:txBody>
      </p:sp>
      <p:sp>
        <p:nvSpPr>
          <p:cNvPr id="3" name="Metin kutusu 2">
            <a:extLst>
              <a:ext uri="{FF2B5EF4-FFF2-40B4-BE49-F238E27FC236}">
                <a16:creationId xmlns:a16="http://schemas.microsoft.com/office/drawing/2014/main" id="{60F54605-8A28-418A-B0DB-65D7A9A22239}"/>
              </a:ext>
            </a:extLst>
          </p:cNvPr>
          <p:cNvSpPr txBox="1"/>
          <p:nvPr/>
        </p:nvSpPr>
        <p:spPr>
          <a:xfrm>
            <a:off x="193116" y="1169582"/>
            <a:ext cx="8312931" cy="5121851"/>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tr-TR" sz="2200" dirty="0">
                <a:cs typeface="Calibri" panose="020F0502020204030204" pitchFamily="34" charset="0"/>
              </a:rPr>
              <a:t>Çevrim içi oyunlar tasarımlarının doğası itibariyle kullanıcıları bağımlı yapmaya yöneliktir. </a:t>
            </a:r>
            <a:r>
              <a:rPr lang="tr-TR" sz="2200" b="1" i="1" dirty="0">
                <a:cs typeface="Calibri" panose="020F0502020204030204" pitchFamily="34" charset="0"/>
              </a:rPr>
              <a:t>Oyun oynama eyleminin kişi üzerinde oluşturduğu haz, beynin ödüllendirme sistemini etkilediğinden ve bilişsel yapının değişmesine sebep olduğundan</a:t>
            </a:r>
            <a:r>
              <a:rPr lang="tr-TR" sz="2200" dirty="0">
                <a:cs typeface="Calibri" panose="020F0502020204030204" pitchFamily="34" charset="0"/>
              </a:rPr>
              <a:t> önem arz etmektedir.</a:t>
            </a:r>
          </a:p>
          <a:p>
            <a:pPr marL="342900" indent="-342900">
              <a:lnSpc>
                <a:spcPct val="150000"/>
              </a:lnSpc>
              <a:buFont typeface="Arial" panose="020B0604020202020204" pitchFamily="34" charset="0"/>
              <a:buChar char="•"/>
            </a:pPr>
            <a:endParaRPr lang="tr-TR" sz="2200" dirty="0">
              <a:cs typeface="Calibri" panose="020F0502020204030204" pitchFamily="34" charset="0"/>
            </a:endParaRPr>
          </a:p>
          <a:p>
            <a:pPr marL="342900" indent="-342900">
              <a:lnSpc>
                <a:spcPct val="150000"/>
              </a:lnSpc>
              <a:buFont typeface="Arial" panose="020B0604020202020204" pitchFamily="34" charset="0"/>
              <a:buChar char="•"/>
            </a:pPr>
            <a:r>
              <a:rPr lang="tr-TR" sz="2200" dirty="0">
                <a:cs typeface="Calibri" panose="020F0502020204030204" pitchFamily="34" charset="0"/>
              </a:rPr>
              <a:t>Araştırmacılar, oyunları oynama ve kazanma sürecinde, ruh hâlini değiştiren ve enerji akışı sağlayan beyin kimyasalı olan </a:t>
            </a:r>
            <a:r>
              <a:rPr lang="tr-TR" sz="2200" b="1" dirty="0">
                <a:cs typeface="Calibri" panose="020F0502020204030204" pitchFamily="34" charset="0"/>
              </a:rPr>
              <a:t>dopamin </a:t>
            </a:r>
            <a:r>
              <a:rPr lang="tr-TR" sz="2200" dirty="0">
                <a:cs typeface="Calibri" panose="020F0502020204030204" pitchFamily="34" charset="0"/>
              </a:rPr>
              <a:t>salınımının bu durumu tetikleyebileceğini belirtmektedir. </a:t>
            </a:r>
          </a:p>
        </p:txBody>
      </p:sp>
      <p:pic>
        <p:nvPicPr>
          <p:cNvPr id="4" name="Resim 3">
            <a:extLst>
              <a:ext uri="{FF2B5EF4-FFF2-40B4-BE49-F238E27FC236}">
                <a16:creationId xmlns:a16="http://schemas.microsoft.com/office/drawing/2014/main" id="{9D6FAE49-B916-147F-DD6A-4684D47D8C5B}"/>
              </a:ext>
            </a:extLst>
          </p:cNvPr>
          <p:cNvPicPr>
            <a:picLocks noChangeAspect="1"/>
          </p:cNvPicPr>
          <p:nvPr/>
        </p:nvPicPr>
        <p:blipFill>
          <a:blip r:embed="rId3"/>
          <a:stretch>
            <a:fillRect/>
          </a:stretch>
        </p:blipFill>
        <p:spPr>
          <a:xfrm>
            <a:off x="8538375" y="1379989"/>
            <a:ext cx="2666826" cy="5478011"/>
          </a:xfrm>
          <a:prstGeom prst="rect">
            <a:avLst/>
          </a:prstGeom>
        </p:spPr>
      </p:pic>
    </p:spTree>
    <p:extLst>
      <p:ext uri="{BB962C8B-B14F-4D97-AF65-F5344CB8AC3E}">
        <p14:creationId xmlns:p14="http://schemas.microsoft.com/office/powerpoint/2010/main" val="1713142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B59DDE-7D4C-C68F-6ECB-039476B99F55}"/>
            </a:ext>
          </a:extLst>
        </p:cNvPr>
        <p:cNvGrpSpPr/>
        <p:nvPr/>
      </p:nvGrpSpPr>
      <p:grpSpPr>
        <a:xfrm>
          <a:off x="0" y="0"/>
          <a:ext cx="0" cy="0"/>
          <a:chOff x="0" y="0"/>
          <a:chExt cx="0" cy="0"/>
        </a:xfrm>
      </p:grpSpPr>
      <p:sp>
        <p:nvSpPr>
          <p:cNvPr id="7" name="Metin kutusu 6">
            <a:extLst>
              <a:ext uri="{FF2B5EF4-FFF2-40B4-BE49-F238E27FC236}">
                <a16:creationId xmlns:a16="http://schemas.microsoft.com/office/drawing/2014/main" id="{20370DB5-4A44-F756-0C31-69B60AD9F9DE}"/>
              </a:ext>
            </a:extLst>
          </p:cNvPr>
          <p:cNvSpPr txBox="1"/>
          <p:nvPr/>
        </p:nvSpPr>
        <p:spPr>
          <a:xfrm>
            <a:off x="193116" y="172097"/>
            <a:ext cx="9678672" cy="523220"/>
          </a:xfrm>
          <a:prstGeom prst="rect">
            <a:avLst/>
          </a:prstGeom>
          <a:noFill/>
        </p:spPr>
        <p:txBody>
          <a:bodyPr wrap="square" rtlCol="0">
            <a:spAutoFit/>
          </a:bodyPr>
          <a:lstStyle/>
          <a:p>
            <a:r>
              <a:rPr lang="tr-TR" sz="2800" b="1" dirty="0">
                <a:solidFill>
                  <a:srgbClr val="114533"/>
                </a:solidFill>
              </a:rPr>
              <a:t>ÇEVRİM İÇİ OYUN BAĞIMLILIĞI</a:t>
            </a:r>
            <a:endParaRPr lang="tr-TR" sz="2800" dirty="0">
              <a:solidFill>
                <a:srgbClr val="114533"/>
              </a:solidFill>
            </a:endParaRPr>
          </a:p>
        </p:txBody>
      </p:sp>
      <p:sp>
        <p:nvSpPr>
          <p:cNvPr id="3" name="Metin kutusu 2">
            <a:extLst>
              <a:ext uri="{FF2B5EF4-FFF2-40B4-BE49-F238E27FC236}">
                <a16:creationId xmlns:a16="http://schemas.microsoft.com/office/drawing/2014/main" id="{F29DDE5D-DB8C-88C6-F80A-86833B83E3F0}"/>
              </a:ext>
            </a:extLst>
          </p:cNvPr>
          <p:cNvSpPr txBox="1"/>
          <p:nvPr/>
        </p:nvSpPr>
        <p:spPr>
          <a:xfrm>
            <a:off x="5688418" y="1169582"/>
            <a:ext cx="5295015" cy="1567032"/>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tr-TR" sz="2200" dirty="0">
                <a:cs typeface="Calibri" panose="020F0502020204030204" pitchFamily="34" charset="0"/>
              </a:rPr>
              <a:t>En fazla oyuncu sayısının %34,95’lik oran ile </a:t>
            </a:r>
            <a:r>
              <a:rPr lang="tr-TR" sz="2200" b="1" dirty="0">
                <a:cs typeface="Calibri" panose="020F0502020204030204" pitchFamily="34" charset="0"/>
              </a:rPr>
              <a:t>25-34 yaş </a:t>
            </a:r>
            <a:r>
              <a:rPr lang="tr-TR" sz="2200" dirty="0">
                <a:cs typeface="Calibri" panose="020F0502020204030204" pitchFamily="34" charset="0"/>
              </a:rPr>
              <a:t>aralığında olduğu vurgulanmıştır</a:t>
            </a:r>
            <a:r>
              <a:rPr lang="tr-TR" sz="2200" dirty="0">
                <a:solidFill>
                  <a:schemeClr val="bg2">
                    <a:lumMod val="50000"/>
                  </a:schemeClr>
                </a:solidFill>
                <a:cs typeface="Calibri" panose="020F0502020204030204" pitchFamily="34" charset="0"/>
              </a:rPr>
              <a:t>.</a:t>
            </a:r>
          </a:p>
        </p:txBody>
      </p:sp>
      <p:pic>
        <p:nvPicPr>
          <p:cNvPr id="2" name="Resim 1">
            <a:extLst>
              <a:ext uri="{FF2B5EF4-FFF2-40B4-BE49-F238E27FC236}">
                <a16:creationId xmlns:a16="http://schemas.microsoft.com/office/drawing/2014/main" id="{986A45C0-43D4-B8FA-ED5B-6CD421E08E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3406" y="1029568"/>
            <a:ext cx="4641150" cy="5103340"/>
          </a:xfrm>
          <a:prstGeom prst="rect">
            <a:avLst/>
          </a:prstGeom>
        </p:spPr>
      </p:pic>
      <p:pic>
        <p:nvPicPr>
          <p:cNvPr id="5" name="Resim 4">
            <a:extLst>
              <a:ext uri="{FF2B5EF4-FFF2-40B4-BE49-F238E27FC236}">
                <a16:creationId xmlns:a16="http://schemas.microsoft.com/office/drawing/2014/main" id="{F84DCA8D-5664-62A7-71DD-5FC6E97B0378}"/>
              </a:ext>
            </a:extLst>
          </p:cNvPr>
          <p:cNvPicPr>
            <a:picLocks noChangeAspect="1"/>
          </p:cNvPicPr>
          <p:nvPr/>
        </p:nvPicPr>
        <p:blipFill rotWithShape="1">
          <a:blip r:embed="rId4"/>
          <a:srcRect l="11096" t="32771" r="72876" b="43363"/>
          <a:stretch/>
        </p:blipFill>
        <p:spPr>
          <a:xfrm>
            <a:off x="6681725" y="2933658"/>
            <a:ext cx="3190063" cy="2672018"/>
          </a:xfrm>
          <a:prstGeom prst="rect">
            <a:avLst/>
          </a:prstGeom>
        </p:spPr>
      </p:pic>
    </p:spTree>
    <p:extLst>
      <p:ext uri="{BB962C8B-B14F-4D97-AF65-F5344CB8AC3E}">
        <p14:creationId xmlns:p14="http://schemas.microsoft.com/office/powerpoint/2010/main" val="2075454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1D9B15-785C-F331-A37D-0F59D2C47CAD}"/>
            </a:ext>
          </a:extLst>
        </p:cNvPr>
        <p:cNvGrpSpPr/>
        <p:nvPr/>
      </p:nvGrpSpPr>
      <p:grpSpPr>
        <a:xfrm>
          <a:off x="0" y="0"/>
          <a:ext cx="0" cy="0"/>
          <a:chOff x="0" y="0"/>
          <a:chExt cx="0" cy="0"/>
        </a:xfrm>
      </p:grpSpPr>
      <p:sp>
        <p:nvSpPr>
          <p:cNvPr id="2" name="Metin kutusu 1">
            <a:extLst>
              <a:ext uri="{FF2B5EF4-FFF2-40B4-BE49-F238E27FC236}">
                <a16:creationId xmlns:a16="http://schemas.microsoft.com/office/drawing/2014/main" id="{2755F104-8185-BE0F-1682-391CE2C12DB8}"/>
              </a:ext>
            </a:extLst>
          </p:cNvPr>
          <p:cNvSpPr txBox="1"/>
          <p:nvPr/>
        </p:nvSpPr>
        <p:spPr>
          <a:xfrm>
            <a:off x="193116" y="172097"/>
            <a:ext cx="9678672" cy="523220"/>
          </a:xfrm>
          <a:prstGeom prst="rect">
            <a:avLst/>
          </a:prstGeom>
          <a:noFill/>
        </p:spPr>
        <p:txBody>
          <a:bodyPr wrap="square" rtlCol="0">
            <a:spAutoFit/>
          </a:bodyPr>
          <a:lstStyle/>
          <a:p>
            <a:r>
              <a:rPr lang="tr-TR" sz="2800" b="1" dirty="0">
                <a:solidFill>
                  <a:srgbClr val="114533"/>
                </a:solidFill>
              </a:rPr>
              <a:t>ÇEVRİM İÇİ OYUN BAĞIMLILIĞI</a:t>
            </a:r>
            <a:endParaRPr lang="tr-TR" sz="2800" dirty="0">
              <a:solidFill>
                <a:srgbClr val="114533"/>
              </a:solidFill>
            </a:endParaRPr>
          </a:p>
        </p:txBody>
      </p:sp>
      <p:sp>
        <p:nvSpPr>
          <p:cNvPr id="4" name="Metin kutusu 3">
            <a:extLst>
              <a:ext uri="{FF2B5EF4-FFF2-40B4-BE49-F238E27FC236}">
                <a16:creationId xmlns:a16="http://schemas.microsoft.com/office/drawing/2014/main" id="{F65DB37A-9062-E7D1-C4AF-CF2264315174}"/>
              </a:ext>
            </a:extLst>
          </p:cNvPr>
          <p:cNvSpPr txBox="1"/>
          <p:nvPr/>
        </p:nvSpPr>
        <p:spPr>
          <a:xfrm>
            <a:off x="193117" y="1445096"/>
            <a:ext cx="6578386" cy="3598357"/>
          </a:xfrm>
          <a:prstGeom prst="rect">
            <a:avLst/>
          </a:prstGeom>
          <a:noFill/>
        </p:spPr>
        <p:txBody>
          <a:bodyPr wrap="square" rtlCol="0">
            <a:spAutoFit/>
          </a:bodyPr>
          <a:lstStyle/>
          <a:p>
            <a:pPr>
              <a:lnSpc>
                <a:spcPct val="150000"/>
              </a:lnSpc>
            </a:pPr>
            <a:r>
              <a:rPr lang="tr-TR" sz="2200" dirty="0">
                <a:cs typeface="Calibri" panose="020F0502020204030204" pitchFamily="34" charset="0"/>
              </a:rPr>
              <a:t>Türkiye’de düzenli oyun oynanan cihazlar sırasıyla</a:t>
            </a:r>
          </a:p>
          <a:p>
            <a:pPr marL="342900" indent="-342900">
              <a:lnSpc>
                <a:spcPct val="150000"/>
              </a:lnSpc>
              <a:buFont typeface="Arial" panose="020B0604020202020204" pitchFamily="34" charset="0"/>
              <a:buChar char="•"/>
            </a:pPr>
            <a:r>
              <a:rPr lang="tr-TR" sz="2200" dirty="0">
                <a:cs typeface="Calibri" panose="020F0502020204030204" pitchFamily="34" charset="0"/>
              </a:rPr>
              <a:t>akıllı telefon (%75)</a:t>
            </a:r>
          </a:p>
          <a:p>
            <a:pPr marL="342900" indent="-342900">
              <a:lnSpc>
                <a:spcPct val="150000"/>
              </a:lnSpc>
              <a:buFont typeface="Arial" panose="020B0604020202020204" pitchFamily="34" charset="0"/>
              <a:buChar char="•"/>
            </a:pPr>
            <a:r>
              <a:rPr lang="tr-TR" sz="2200" dirty="0">
                <a:cs typeface="Calibri" panose="020F0502020204030204" pitchFamily="34" charset="0"/>
              </a:rPr>
              <a:t>masaüstü/dizüstü bilgisayar (%59)</a:t>
            </a:r>
          </a:p>
          <a:p>
            <a:pPr marL="342900" indent="-342900">
              <a:lnSpc>
                <a:spcPct val="150000"/>
              </a:lnSpc>
              <a:buFont typeface="Arial" panose="020B0604020202020204" pitchFamily="34" charset="0"/>
              <a:buChar char="•"/>
            </a:pPr>
            <a:r>
              <a:rPr lang="tr-TR" sz="2200" dirty="0">
                <a:cs typeface="Calibri" panose="020F0502020204030204" pitchFamily="34" charset="0"/>
              </a:rPr>
              <a:t>tablet (%35)</a:t>
            </a:r>
          </a:p>
          <a:p>
            <a:pPr marL="342900" indent="-342900">
              <a:lnSpc>
                <a:spcPct val="150000"/>
              </a:lnSpc>
              <a:buFont typeface="Arial" panose="020B0604020202020204" pitchFamily="34" charset="0"/>
              <a:buChar char="•"/>
            </a:pPr>
            <a:r>
              <a:rPr lang="tr-TR" sz="2200" dirty="0">
                <a:cs typeface="Calibri" panose="020F0502020204030204" pitchFamily="34" charset="0"/>
              </a:rPr>
              <a:t>oyun konsolu (%23)</a:t>
            </a:r>
          </a:p>
          <a:p>
            <a:pPr marL="342900" indent="-342900">
              <a:lnSpc>
                <a:spcPct val="150000"/>
              </a:lnSpc>
              <a:buFont typeface="Arial" panose="020B0604020202020204" pitchFamily="34" charset="0"/>
              <a:buChar char="•"/>
            </a:pPr>
            <a:r>
              <a:rPr lang="tr-TR" sz="2200" dirty="0">
                <a:cs typeface="Calibri" panose="020F0502020204030204" pitchFamily="34" charset="0"/>
              </a:rPr>
              <a:t>akıllı TV (%22)</a:t>
            </a:r>
          </a:p>
          <a:p>
            <a:pPr marL="342900" indent="-342900">
              <a:lnSpc>
                <a:spcPct val="150000"/>
              </a:lnSpc>
              <a:buFont typeface="Arial" panose="020B0604020202020204" pitchFamily="34" charset="0"/>
              <a:buChar char="•"/>
            </a:pPr>
            <a:r>
              <a:rPr lang="tr-TR" sz="2200" dirty="0">
                <a:cs typeface="Calibri" panose="020F0502020204030204" pitchFamily="34" charset="0"/>
              </a:rPr>
              <a:t>mobil oyun konsolu (%11) olarak belirtilmiştir.</a:t>
            </a:r>
          </a:p>
        </p:txBody>
      </p:sp>
      <p:pic>
        <p:nvPicPr>
          <p:cNvPr id="5" name="Resim 4">
            <a:extLst>
              <a:ext uri="{FF2B5EF4-FFF2-40B4-BE49-F238E27FC236}">
                <a16:creationId xmlns:a16="http://schemas.microsoft.com/office/drawing/2014/main" id="{E616A7BD-E296-F63E-67F4-2882A9810910}"/>
              </a:ext>
            </a:extLst>
          </p:cNvPr>
          <p:cNvPicPr>
            <a:picLocks noChangeAspect="1"/>
          </p:cNvPicPr>
          <p:nvPr/>
        </p:nvPicPr>
        <p:blipFill>
          <a:blip r:embed="rId3"/>
          <a:stretch>
            <a:fillRect/>
          </a:stretch>
        </p:blipFill>
        <p:spPr>
          <a:xfrm>
            <a:off x="7135412" y="1816443"/>
            <a:ext cx="4080051" cy="3227010"/>
          </a:xfrm>
          <a:prstGeom prst="rect">
            <a:avLst/>
          </a:prstGeom>
        </p:spPr>
      </p:pic>
    </p:spTree>
    <p:extLst>
      <p:ext uri="{BB962C8B-B14F-4D97-AF65-F5344CB8AC3E}">
        <p14:creationId xmlns:p14="http://schemas.microsoft.com/office/powerpoint/2010/main" val="177980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AEF7F9-8C4F-93C8-9D86-218FBACD3961}"/>
            </a:ext>
          </a:extLst>
        </p:cNvPr>
        <p:cNvGrpSpPr/>
        <p:nvPr/>
      </p:nvGrpSpPr>
      <p:grpSpPr>
        <a:xfrm>
          <a:off x="0" y="0"/>
          <a:ext cx="0" cy="0"/>
          <a:chOff x="0" y="0"/>
          <a:chExt cx="0" cy="0"/>
        </a:xfrm>
      </p:grpSpPr>
      <p:sp>
        <p:nvSpPr>
          <p:cNvPr id="2" name="Metin kutusu 1">
            <a:extLst>
              <a:ext uri="{FF2B5EF4-FFF2-40B4-BE49-F238E27FC236}">
                <a16:creationId xmlns:a16="http://schemas.microsoft.com/office/drawing/2014/main" id="{1CD15054-9B6B-81F0-21C7-D659D96D407A}"/>
              </a:ext>
            </a:extLst>
          </p:cNvPr>
          <p:cNvSpPr txBox="1"/>
          <p:nvPr/>
        </p:nvSpPr>
        <p:spPr>
          <a:xfrm>
            <a:off x="193116" y="172097"/>
            <a:ext cx="9678672" cy="523220"/>
          </a:xfrm>
          <a:prstGeom prst="rect">
            <a:avLst/>
          </a:prstGeom>
          <a:noFill/>
        </p:spPr>
        <p:txBody>
          <a:bodyPr wrap="square" rtlCol="0">
            <a:spAutoFit/>
          </a:bodyPr>
          <a:lstStyle/>
          <a:p>
            <a:r>
              <a:rPr lang="tr-TR" sz="2800" b="1" dirty="0">
                <a:solidFill>
                  <a:srgbClr val="114533"/>
                </a:solidFill>
              </a:rPr>
              <a:t>ÇEVRİM İÇİ OYUN BAĞIMLILIĞI</a:t>
            </a:r>
            <a:endParaRPr lang="tr-TR" sz="2800" dirty="0">
              <a:solidFill>
                <a:srgbClr val="114533"/>
              </a:solidFill>
            </a:endParaRPr>
          </a:p>
        </p:txBody>
      </p:sp>
      <p:pic>
        <p:nvPicPr>
          <p:cNvPr id="3" name="İçerik Yer Tutucusu 4">
            <a:extLst>
              <a:ext uri="{FF2B5EF4-FFF2-40B4-BE49-F238E27FC236}">
                <a16:creationId xmlns:a16="http://schemas.microsoft.com/office/drawing/2014/main" id="{F0EBD46C-19CD-D268-B3E7-7E9781C144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45169" y="939114"/>
            <a:ext cx="6701662" cy="5334990"/>
          </a:xfrm>
          <a:prstGeom prst="rect">
            <a:avLst/>
          </a:prstGeom>
        </p:spPr>
      </p:pic>
    </p:spTree>
    <p:extLst>
      <p:ext uri="{BB962C8B-B14F-4D97-AF65-F5344CB8AC3E}">
        <p14:creationId xmlns:p14="http://schemas.microsoft.com/office/powerpoint/2010/main" val="3790043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9B5A53-0984-541C-8736-4F5112FF157A}"/>
            </a:ext>
          </a:extLst>
        </p:cNvPr>
        <p:cNvGrpSpPr/>
        <p:nvPr/>
      </p:nvGrpSpPr>
      <p:grpSpPr>
        <a:xfrm>
          <a:off x="0" y="0"/>
          <a:ext cx="0" cy="0"/>
          <a:chOff x="0" y="0"/>
          <a:chExt cx="0" cy="0"/>
        </a:xfrm>
      </p:grpSpPr>
      <p:sp>
        <p:nvSpPr>
          <p:cNvPr id="7" name="Metin kutusu 6">
            <a:extLst>
              <a:ext uri="{FF2B5EF4-FFF2-40B4-BE49-F238E27FC236}">
                <a16:creationId xmlns:a16="http://schemas.microsoft.com/office/drawing/2014/main" id="{EBAB362E-B7AE-EF1E-C9CC-00652698A17D}"/>
              </a:ext>
            </a:extLst>
          </p:cNvPr>
          <p:cNvSpPr txBox="1"/>
          <p:nvPr/>
        </p:nvSpPr>
        <p:spPr>
          <a:xfrm>
            <a:off x="193116" y="172097"/>
            <a:ext cx="9678672" cy="523220"/>
          </a:xfrm>
          <a:prstGeom prst="rect">
            <a:avLst/>
          </a:prstGeom>
          <a:noFill/>
        </p:spPr>
        <p:txBody>
          <a:bodyPr wrap="square" rtlCol="0">
            <a:spAutoFit/>
          </a:bodyPr>
          <a:lstStyle/>
          <a:p>
            <a:r>
              <a:rPr lang="tr-TR" sz="2800" b="1" dirty="0">
                <a:solidFill>
                  <a:srgbClr val="114533"/>
                </a:solidFill>
              </a:rPr>
              <a:t>ÇEVRİM İÇİ OYUN BAĞIMLILIĞI</a:t>
            </a:r>
            <a:endParaRPr lang="tr-TR" sz="2800" dirty="0">
              <a:solidFill>
                <a:srgbClr val="114533"/>
              </a:solidFill>
            </a:endParaRPr>
          </a:p>
        </p:txBody>
      </p:sp>
      <p:sp>
        <p:nvSpPr>
          <p:cNvPr id="3" name="Metin kutusu 2">
            <a:extLst>
              <a:ext uri="{FF2B5EF4-FFF2-40B4-BE49-F238E27FC236}">
                <a16:creationId xmlns:a16="http://schemas.microsoft.com/office/drawing/2014/main" id="{2DE8762F-3498-78C1-87F3-9F6C33E9FC95}"/>
              </a:ext>
            </a:extLst>
          </p:cNvPr>
          <p:cNvSpPr txBox="1"/>
          <p:nvPr/>
        </p:nvSpPr>
        <p:spPr>
          <a:xfrm>
            <a:off x="193116" y="1210317"/>
            <a:ext cx="10822214" cy="4614020"/>
          </a:xfrm>
          <a:prstGeom prst="rect">
            <a:avLst/>
          </a:prstGeom>
          <a:noFill/>
        </p:spPr>
        <p:txBody>
          <a:bodyPr wrap="square" rtlCol="0">
            <a:spAutoFit/>
          </a:bodyPr>
          <a:lstStyle/>
          <a:p>
            <a:pPr>
              <a:lnSpc>
                <a:spcPct val="150000"/>
              </a:lnSpc>
            </a:pPr>
            <a:r>
              <a:rPr lang="tr-TR" sz="2200" dirty="0">
                <a:cs typeface="Calibri" panose="020F0502020204030204" pitchFamily="34" charset="0"/>
              </a:rPr>
              <a:t>Ülkemizde yapılan bir başka araştırmada 18-50 yaş aralığındaki nüfusa oyun oynama zamanları sorulduğunda;</a:t>
            </a:r>
          </a:p>
          <a:p>
            <a:pPr marL="342900" indent="-342900">
              <a:lnSpc>
                <a:spcPct val="150000"/>
              </a:lnSpc>
              <a:buFont typeface="Arial" panose="020B0604020202020204" pitchFamily="34" charset="0"/>
              <a:buChar char="•"/>
            </a:pPr>
            <a:endParaRPr lang="tr-TR" sz="2200" dirty="0">
              <a:cs typeface="Calibri" panose="020F0502020204030204" pitchFamily="34" charset="0"/>
            </a:endParaRPr>
          </a:p>
          <a:p>
            <a:pPr marL="342900" indent="-342900">
              <a:lnSpc>
                <a:spcPct val="150000"/>
              </a:lnSpc>
              <a:buFont typeface="Arial" panose="020B0604020202020204" pitchFamily="34" charset="0"/>
              <a:buChar char="•"/>
            </a:pPr>
            <a:r>
              <a:rPr lang="tr-TR" sz="2200" dirty="0">
                <a:cs typeface="Calibri" panose="020F0502020204030204" pitchFamily="34" charset="0"/>
              </a:rPr>
              <a:t>%67’si evde dinlenirken</a:t>
            </a:r>
          </a:p>
          <a:p>
            <a:pPr marL="342900" indent="-342900">
              <a:lnSpc>
                <a:spcPct val="150000"/>
              </a:lnSpc>
              <a:buFont typeface="Arial" panose="020B0604020202020204" pitchFamily="34" charset="0"/>
              <a:buChar char="•"/>
            </a:pPr>
            <a:r>
              <a:rPr lang="tr-TR" sz="2200" dirty="0">
                <a:cs typeface="Calibri" panose="020F0502020204030204" pitchFamily="34" charset="0"/>
              </a:rPr>
              <a:t>%38’i uyumadan önce</a:t>
            </a:r>
          </a:p>
          <a:p>
            <a:pPr marL="342900" indent="-342900">
              <a:lnSpc>
                <a:spcPct val="150000"/>
              </a:lnSpc>
              <a:buFont typeface="Arial" panose="020B0604020202020204" pitchFamily="34" charset="0"/>
              <a:buChar char="•"/>
            </a:pPr>
            <a:r>
              <a:rPr lang="tr-TR" sz="2200" dirty="0">
                <a:cs typeface="Calibri" panose="020F0502020204030204" pitchFamily="34" charset="0"/>
              </a:rPr>
              <a:t>%28’i trafikte</a:t>
            </a:r>
          </a:p>
          <a:p>
            <a:pPr marL="342900" indent="-342900">
              <a:lnSpc>
                <a:spcPct val="150000"/>
              </a:lnSpc>
              <a:buFont typeface="Arial" panose="020B0604020202020204" pitchFamily="34" charset="0"/>
              <a:buChar char="•"/>
            </a:pPr>
            <a:r>
              <a:rPr lang="tr-TR" sz="2200" dirty="0">
                <a:cs typeface="Calibri" panose="020F0502020204030204" pitchFamily="34" charset="0"/>
              </a:rPr>
              <a:t>%24’ü evde TV izlerken</a:t>
            </a:r>
          </a:p>
          <a:p>
            <a:pPr marL="342900" indent="-342900">
              <a:lnSpc>
                <a:spcPct val="150000"/>
              </a:lnSpc>
              <a:buFont typeface="Arial" panose="020B0604020202020204" pitchFamily="34" charset="0"/>
              <a:buChar char="•"/>
            </a:pPr>
            <a:r>
              <a:rPr lang="tr-TR" sz="2200" dirty="0">
                <a:cs typeface="Calibri" panose="020F0502020204030204" pitchFamily="34" charset="0"/>
              </a:rPr>
              <a:t>%18’i okulda/işte</a:t>
            </a:r>
          </a:p>
          <a:p>
            <a:pPr marL="342900" indent="-342900">
              <a:lnSpc>
                <a:spcPct val="150000"/>
              </a:lnSpc>
              <a:buFont typeface="Arial" panose="020B0604020202020204" pitchFamily="34" charset="0"/>
              <a:buChar char="•"/>
            </a:pPr>
            <a:r>
              <a:rPr lang="tr-TR" sz="2200" dirty="0">
                <a:cs typeface="Calibri" panose="020F0502020204030204" pitchFamily="34" charset="0"/>
              </a:rPr>
              <a:t>%11’i ise ailem veya arkadaşlarımla vakit geçirirken cevabını vermiştir. </a:t>
            </a:r>
          </a:p>
        </p:txBody>
      </p:sp>
    </p:spTree>
    <p:extLst>
      <p:ext uri="{BB962C8B-B14F-4D97-AF65-F5344CB8AC3E}">
        <p14:creationId xmlns:p14="http://schemas.microsoft.com/office/powerpoint/2010/main" val="1436720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0FEACF-5694-07E4-1A82-419D60916DBA}"/>
            </a:ext>
          </a:extLst>
        </p:cNvPr>
        <p:cNvGrpSpPr/>
        <p:nvPr/>
      </p:nvGrpSpPr>
      <p:grpSpPr>
        <a:xfrm>
          <a:off x="0" y="0"/>
          <a:ext cx="0" cy="0"/>
          <a:chOff x="0" y="0"/>
          <a:chExt cx="0" cy="0"/>
        </a:xfrm>
      </p:grpSpPr>
      <p:sp>
        <p:nvSpPr>
          <p:cNvPr id="7" name="Metin kutusu 6">
            <a:extLst>
              <a:ext uri="{FF2B5EF4-FFF2-40B4-BE49-F238E27FC236}">
                <a16:creationId xmlns:a16="http://schemas.microsoft.com/office/drawing/2014/main" id="{675AF773-644E-422C-8097-DA43336ED04D}"/>
              </a:ext>
            </a:extLst>
          </p:cNvPr>
          <p:cNvSpPr txBox="1"/>
          <p:nvPr/>
        </p:nvSpPr>
        <p:spPr>
          <a:xfrm>
            <a:off x="193116" y="172097"/>
            <a:ext cx="9678672" cy="523220"/>
          </a:xfrm>
          <a:prstGeom prst="rect">
            <a:avLst/>
          </a:prstGeom>
          <a:noFill/>
        </p:spPr>
        <p:txBody>
          <a:bodyPr wrap="square" rtlCol="0">
            <a:spAutoFit/>
          </a:bodyPr>
          <a:lstStyle/>
          <a:p>
            <a:r>
              <a:rPr lang="tr-TR" sz="2800" b="1" dirty="0">
                <a:solidFill>
                  <a:srgbClr val="114533"/>
                </a:solidFill>
              </a:rPr>
              <a:t>OYUN BAĞIMLILIĞININ SEBEPLERİ</a:t>
            </a:r>
            <a:endParaRPr lang="tr-TR" sz="2800" dirty="0">
              <a:solidFill>
                <a:srgbClr val="114533"/>
              </a:solidFill>
            </a:endParaRPr>
          </a:p>
        </p:txBody>
      </p:sp>
      <p:sp>
        <p:nvSpPr>
          <p:cNvPr id="3" name="Metin kutusu 2">
            <a:extLst>
              <a:ext uri="{FF2B5EF4-FFF2-40B4-BE49-F238E27FC236}">
                <a16:creationId xmlns:a16="http://schemas.microsoft.com/office/drawing/2014/main" id="{29E8A6D2-DE34-96F2-64FD-4E2698B7219E}"/>
              </a:ext>
            </a:extLst>
          </p:cNvPr>
          <p:cNvSpPr txBox="1"/>
          <p:nvPr/>
        </p:nvSpPr>
        <p:spPr>
          <a:xfrm>
            <a:off x="193116" y="1210317"/>
            <a:ext cx="10822214" cy="3598357"/>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tr-TR" sz="2200" b="1" i="1" dirty="0">
                <a:cs typeface="Calibri" panose="020F0502020204030204" pitchFamily="34" charset="0"/>
              </a:rPr>
              <a:t>kaçma</a:t>
            </a:r>
            <a:r>
              <a:rPr lang="tr-TR" sz="2200" i="1" dirty="0">
                <a:cs typeface="Calibri" panose="020F0502020204030204" pitchFamily="34" charset="0"/>
              </a:rPr>
              <a:t>, </a:t>
            </a:r>
            <a:r>
              <a:rPr lang="tr-TR" sz="2200" dirty="0">
                <a:cs typeface="Calibri" panose="020F0502020204030204" pitchFamily="34" charset="0"/>
              </a:rPr>
              <a:t>sanal dünyaya kaçıp gerçek dünyayı unutma</a:t>
            </a:r>
          </a:p>
          <a:p>
            <a:pPr marL="342900" indent="-342900">
              <a:lnSpc>
                <a:spcPct val="150000"/>
              </a:lnSpc>
              <a:buFont typeface="Arial" panose="020B0604020202020204" pitchFamily="34" charset="0"/>
              <a:buChar char="•"/>
            </a:pPr>
            <a:r>
              <a:rPr lang="tr-TR" sz="2200" b="1" i="1" dirty="0">
                <a:cs typeface="Calibri" panose="020F0502020204030204" pitchFamily="34" charset="0"/>
              </a:rPr>
              <a:t>başa çıkma</a:t>
            </a:r>
            <a:r>
              <a:rPr lang="tr-TR" sz="2200" i="1" dirty="0">
                <a:cs typeface="Calibri" panose="020F0502020204030204" pitchFamily="34" charset="0"/>
              </a:rPr>
              <a:t>,</a:t>
            </a:r>
            <a:r>
              <a:rPr lang="tr-TR" sz="2200" dirty="0">
                <a:cs typeface="Calibri" panose="020F0502020204030204" pitchFamily="34" charset="0"/>
              </a:rPr>
              <a:t> olumsuz duygu durumdan kurtulma ve iyi hissetme</a:t>
            </a:r>
          </a:p>
          <a:p>
            <a:pPr marL="342900" indent="-342900">
              <a:lnSpc>
                <a:spcPct val="150000"/>
              </a:lnSpc>
              <a:buFont typeface="Arial" panose="020B0604020202020204" pitchFamily="34" charset="0"/>
              <a:buChar char="•"/>
            </a:pPr>
            <a:r>
              <a:rPr lang="tr-TR" sz="2200" b="1" i="1" dirty="0">
                <a:cs typeface="Calibri" panose="020F0502020204030204" pitchFamily="34" charset="0"/>
              </a:rPr>
              <a:t>fantezi</a:t>
            </a:r>
            <a:r>
              <a:rPr lang="tr-TR" sz="2200" i="1" dirty="0">
                <a:cs typeface="Calibri" panose="020F0502020204030204" pitchFamily="34" charset="0"/>
              </a:rPr>
              <a:t>, </a:t>
            </a:r>
            <a:r>
              <a:rPr lang="tr-TR" sz="2200" dirty="0">
                <a:cs typeface="Calibri" panose="020F0502020204030204" pitchFamily="34" charset="0"/>
              </a:rPr>
              <a:t>sanal dünyada yeni bir insan olarak var olabilme </a:t>
            </a:r>
          </a:p>
          <a:p>
            <a:pPr marL="342900" indent="-342900">
              <a:lnSpc>
                <a:spcPct val="150000"/>
              </a:lnSpc>
              <a:buFont typeface="Arial" panose="020B0604020202020204" pitchFamily="34" charset="0"/>
              <a:buChar char="•"/>
            </a:pPr>
            <a:r>
              <a:rPr lang="tr-TR" sz="2200" b="1" i="1" dirty="0">
                <a:cs typeface="Calibri" panose="020F0502020204030204" pitchFamily="34" charset="0"/>
              </a:rPr>
              <a:t>beceri geliştirme</a:t>
            </a:r>
            <a:r>
              <a:rPr lang="tr-TR" sz="2200" i="1" dirty="0">
                <a:cs typeface="Calibri" panose="020F0502020204030204" pitchFamily="34" charset="0"/>
              </a:rPr>
              <a:t>, </a:t>
            </a:r>
            <a:r>
              <a:rPr lang="tr-TR" sz="2200" dirty="0">
                <a:cs typeface="Calibri" panose="020F0502020204030204" pitchFamily="34" charset="0"/>
              </a:rPr>
              <a:t>dikkat, düşünme ve yaratıcılık</a:t>
            </a:r>
          </a:p>
          <a:p>
            <a:pPr marL="342900" indent="-342900">
              <a:lnSpc>
                <a:spcPct val="150000"/>
              </a:lnSpc>
              <a:buFont typeface="Arial" panose="020B0604020202020204" pitchFamily="34" charset="0"/>
              <a:buChar char="•"/>
            </a:pPr>
            <a:r>
              <a:rPr lang="tr-TR" sz="2200" b="1" i="1" dirty="0">
                <a:cs typeface="Calibri" panose="020F0502020204030204" pitchFamily="34" charset="0"/>
              </a:rPr>
              <a:t>vakit öldürme</a:t>
            </a:r>
            <a:r>
              <a:rPr lang="tr-TR" sz="2200" i="1" dirty="0">
                <a:cs typeface="Calibri" panose="020F0502020204030204" pitchFamily="34" charset="0"/>
              </a:rPr>
              <a:t>, </a:t>
            </a:r>
            <a:r>
              <a:rPr lang="tr-TR" sz="2200" dirty="0">
                <a:cs typeface="Calibri" panose="020F0502020204030204" pitchFamily="34" charset="0"/>
              </a:rPr>
              <a:t>rahatlama ve eğlenme</a:t>
            </a:r>
          </a:p>
          <a:p>
            <a:pPr marL="342900" indent="-342900">
              <a:lnSpc>
                <a:spcPct val="150000"/>
              </a:lnSpc>
              <a:buFont typeface="Arial" panose="020B0604020202020204" pitchFamily="34" charset="0"/>
              <a:buChar char="•"/>
            </a:pPr>
            <a:r>
              <a:rPr lang="tr-TR" sz="2200" b="1" i="1" dirty="0">
                <a:cs typeface="Calibri" panose="020F0502020204030204" pitchFamily="34" charset="0"/>
              </a:rPr>
              <a:t>yarışma</a:t>
            </a:r>
            <a:r>
              <a:rPr lang="tr-TR" sz="2200" i="1" dirty="0">
                <a:cs typeface="Calibri" panose="020F0502020204030204" pitchFamily="34" charset="0"/>
              </a:rPr>
              <a:t>, </a:t>
            </a:r>
            <a:r>
              <a:rPr lang="tr-TR" sz="2200" dirty="0">
                <a:cs typeface="Calibri" panose="020F0502020204030204" pitchFamily="34" charset="0"/>
              </a:rPr>
              <a:t>galibiyet ve yeterlilik hissi</a:t>
            </a:r>
          </a:p>
          <a:p>
            <a:pPr marL="342900" indent="-342900">
              <a:lnSpc>
                <a:spcPct val="150000"/>
              </a:lnSpc>
              <a:buFont typeface="Arial" panose="020B0604020202020204" pitchFamily="34" charset="0"/>
              <a:buChar char="•"/>
            </a:pPr>
            <a:r>
              <a:rPr lang="tr-TR" sz="2200" b="1" i="1" dirty="0">
                <a:cs typeface="Calibri" panose="020F0502020204030204" pitchFamily="34" charset="0"/>
              </a:rPr>
              <a:t>sosyalleşme</a:t>
            </a:r>
            <a:r>
              <a:rPr lang="tr-TR" sz="2200" i="1" dirty="0">
                <a:cs typeface="Calibri" panose="020F0502020204030204" pitchFamily="34" charset="0"/>
              </a:rPr>
              <a:t>, </a:t>
            </a:r>
            <a:r>
              <a:rPr lang="tr-TR" sz="2200" dirty="0">
                <a:cs typeface="Calibri" panose="020F0502020204030204" pitchFamily="34" charset="0"/>
              </a:rPr>
              <a:t>yeni insanlar tanımadır. </a:t>
            </a:r>
          </a:p>
        </p:txBody>
      </p:sp>
      <p:pic>
        <p:nvPicPr>
          <p:cNvPr id="2" name="Resim 1">
            <a:extLst>
              <a:ext uri="{FF2B5EF4-FFF2-40B4-BE49-F238E27FC236}">
                <a16:creationId xmlns:a16="http://schemas.microsoft.com/office/drawing/2014/main" id="{7FCAC397-985D-924F-3140-246674944F9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14804" y="2395010"/>
            <a:ext cx="3235761" cy="3393706"/>
          </a:xfrm>
          <a:prstGeom prst="rect">
            <a:avLst/>
          </a:prstGeom>
        </p:spPr>
      </p:pic>
    </p:spTree>
    <p:extLst>
      <p:ext uri="{BB962C8B-B14F-4D97-AF65-F5344CB8AC3E}">
        <p14:creationId xmlns:p14="http://schemas.microsoft.com/office/powerpoint/2010/main" val="2044669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4EB548-CE58-F886-5D51-8D45DEC4E3E5}"/>
            </a:ext>
          </a:extLst>
        </p:cNvPr>
        <p:cNvGrpSpPr/>
        <p:nvPr/>
      </p:nvGrpSpPr>
      <p:grpSpPr>
        <a:xfrm>
          <a:off x="0" y="0"/>
          <a:ext cx="0" cy="0"/>
          <a:chOff x="0" y="0"/>
          <a:chExt cx="0" cy="0"/>
        </a:xfrm>
      </p:grpSpPr>
      <p:sp>
        <p:nvSpPr>
          <p:cNvPr id="7" name="Metin kutusu 6">
            <a:extLst>
              <a:ext uri="{FF2B5EF4-FFF2-40B4-BE49-F238E27FC236}">
                <a16:creationId xmlns:a16="http://schemas.microsoft.com/office/drawing/2014/main" id="{1336AABD-A591-CC4B-588D-CA3B3028386E}"/>
              </a:ext>
            </a:extLst>
          </p:cNvPr>
          <p:cNvSpPr txBox="1"/>
          <p:nvPr/>
        </p:nvSpPr>
        <p:spPr>
          <a:xfrm>
            <a:off x="193116" y="172097"/>
            <a:ext cx="9269861" cy="954107"/>
          </a:xfrm>
          <a:prstGeom prst="rect">
            <a:avLst/>
          </a:prstGeom>
          <a:noFill/>
        </p:spPr>
        <p:txBody>
          <a:bodyPr wrap="square" rtlCol="0">
            <a:spAutoFit/>
          </a:bodyPr>
          <a:lstStyle/>
          <a:p>
            <a:r>
              <a:rPr lang="tr-TR" sz="2800" b="1" dirty="0">
                <a:solidFill>
                  <a:srgbClr val="114533"/>
                </a:solidFill>
              </a:rPr>
              <a:t>İNTERNET İLE İLGİLİ DAVRANIŞSAL BAĞIMLILIKLAR </a:t>
            </a:r>
            <a:br>
              <a:rPr lang="tr-TR" sz="2800" b="1" dirty="0">
                <a:solidFill>
                  <a:srgbClr val="114533"/>
                </a:solidFill>
              </a:rPr>
            </a:br>
            <a:r>
              <a:rPr lang="tr-TR" sz="2800" b="1" dirty="0">
                <a:solidFill>
                  <a:srgbClr val="114533"/>
                </a:solidFill>
              </a:rPr>
              <a:t>ALT GRUPLARI</a:t>
            </a:r>
            <a:endParaRPr lang="tr-TR" sz="2800" dirty="0">
              <a:solidFill>
                <a:srgbClr val="114533"/>
              </a:solidFill>
            </a:endParaRPr>
          </a:p>
        </p:txBody>
      </p:sp>
      <p:sp>
        <p:nvSpPr>
          <p:cNvPr id="19" name="Google Shape;1018;p31">
            <a:extLst>
              <a:ext uri="{FF2B5EF4-FFF2-40B4-BE49-F238E27FC236}">
                <a16:creationId xmlns:a16="http://schemas.microsoft.com/office/drawing/2014/main" id="{9151E024-A710-713D-91A4-FDC64D8E849D}"/>
              </a:ext>
            </a:extLst>
          </p:cNvPr>
          <p:cNvSpPr/>
          <p:nvPr/>
        </p:nvSpPr>
        <p:spPr>
          <a:xfrm rot="18900000">
            <a:off x="2275471" y="1806290"/>
            <a:ext cx="297939" cy="293486"/>
          </a:xfrm>
          <a:prstGeom prst="flowChartAlternateProcess">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spcFirstLastPara="1" wrap="square" lIns="91425" tIns="91425" rIns="91425" bIns="91425" anchor="ctr" anchorCtr="0">
            <a:noAutofit/>
          </a:bodyPr>
          <a:lstStyle/>
          <a:p>
            <a:pPr>
              <a:buClr>
                <a:srgbClr val="000000"/>
              </a:buClr>
            </a:pPr>
            <a:endParaRPr sz="1400" kern="0" dirty="0">
              <a:solidFill>
                <a:srgbClr val="FFFFFF"/>
              </a:solidFill>
              <a:latin typeface="Arial"/>
              <a:sym typeface="Arial"/>
            </a:endParaRPr>
          </a:p>
        </p:txBody>
      </p:sp>
      <p:cxnSp>
        <p:nvCxnSpPr>
          <p:cNvPr id="20" name="Google Shape;1027;p31">
            <a:extLst>
              <a:ext uri="{FF2B5EF4-FFF2-40B4-BE49-F238E27FC236}">
                <a16:creationId xmlns:a16="http://schemas.microsoft.com/office/drawing/2014/main" id="{63852B13-BA42-F938-08FF-ADD7C36AEBA9}"/>
              </a:ext>
            </a:extLst>
          </p:cNvPr>
          <p:cNvCxnSpPr>
            <a:cxnSpLocks/>
          </p:cNvCxnSpPr>
          <p:nvPr/>
        </p:nvCxnSpPr>
        <p:spPr>
          <a:xfrm>
            <a:off x="2398929" y="2213112"/>
            <a:ext cx="0" cy="418200"/>
          </a:xfrm>
          <a:prstGeom prst="straightConnector1">
            <a:avLst/>
          </a:prstGeom>
          <a:noFill/>
          <a:ln w="19050" cap="flat" cmpd="sng">
            <a:solidFill>
              <a:schemeClr val="accent1"/>
            </a:solidFill>
            <a:prstDash val="dot"/>
            <a:round/>
            <a:headEnd type="none" w="med" len="med"/>
            <a:tailEnd type="oval" w="med" len="med"/>
          </a:ln>
        </p:spPr>
      </p:cxnSp>
      <p:cxnSp>
        <p:nvCxnSpPr>
          <p:cNvPr id="21" name="Google Shape;1028;p31">
            <a:extLst>
              <a:ext uri="{FF2B5EF4-FFF2-40B4-BE49-F238E27FC236}">
                <a16:creationId xmlns:a16="http://schemas.microsoft.com/office/drawing/2014/main" id="{EDF4E63A-7131-A1BA-46CD-18E6C0DF254D}"/>
              </a:ext>
            </a:extLst>
          </p:cNvPr>
          <p:cNvCxnSpPr>
            <a:cxnSpLocks/>
          </p:cNvCxnSpPr>
          <p:nvPr/>
        </p:nvCxnSpPr>
        <p:spPr>
          <a:xfrm>
            <a:off x="5861292" y="2175968"/>
            <a:ext cx="0" cy="418200"/>
          </a:xfrm>
          <a:prstGeom prst="straightConnector1">
            <a:avLst/>
          </a:prstGeom>
          <a:noFill/>
          <a:ln w="19050" cap="flat" cmpd="sng">
            <a:solidFill>
              <a:schemeClr val="accent2"/>
            </a:solidFill>
            <a:prstDash val="dot"/>
            <a:round/>
            <a:headEnd type="none" w="med" len="med"/>
            <a:tailEnd type="oval" w="med" len="med"/>
          </a:ln>
        </p:spPr>
      </p:cxnSp>
      <p:cxnSp>
        <p:nvCxnSpPr>
          <p:cNvPr id="22" name="Google Shape;1029;p31">
            <a:extLst>
              <a:ext uri="{FF2B5EF4-FFF2-40B4-BE49-F238E27FC236}">
                <a16:creationId xmlns:a16="http://schemas.microsoft.com/office/drawing/2014/main" id="{E75B9003-5FA5-783B-2E66-EEC35B8525A5}"/>
              </a:ext>
            </a:extLst>
          </p:cNvPr>
          <p:cNvCxnSpPr>
            <a:cxnSpLocks/>
          </p:cNvCxnSpPr>
          <p:nvPr/>
        </p:nvCxnSpPr>
        <p:spPr>
          <a:xfrm>
            <a:off x="9677062" y="2183659"/>
            <a:ext cx="0" cy="418200"/>
          </a:xfrm>
          <a:prstGeom prst="straightConnector1">
            <a:avLst/>
          </a:prstGeom>
          <a:noFill/>
          <a:ln w="19050" cap="flat" cmpd="sng">
            <a:solidFill>
              <a:schemeClr val="accent4"/>
            </a:solidFill>
            <a:prstDash val="dot"/>
            <a:round/>
            <a:headEnd type="none" w="med" len="med"/>
            <a:tailEnd type="oval" w="med" len="med"/>
          </a:ln>
        </p:spPr>
      </p:cxnSp>
      <p:cxnSp>
        <p:nvCxnSpPr>
          <p:cNvPr id="23" name="Google Shape;1030;p31">
            <a:extLst>
              <a:ext uri="{FF2B5EF4-FFF2-40B4-BE49-F238E27FC236}">
                <a16:creationId xmlns:a16="http://schemas.microsoft.com/office/drawing/2014/main" id="{55F05A54-B2F6-3F1B-8AAD-2414E8008B78}"/>
              </a:ext>
            </a:extLst>
          </p:cNvPr>
          <p:cNvCxnSpPr>
            <a:cxnSpLocks/>
          </p:cNvCxnSpPr>
          <p:nvPr/>
        </p:nvCxnSpPr>
        <p:spPr>
          <a:xfrm>
            <a:off x="4624330" y="4356752"/>
            <a:ext cx="0" cy="418200"/>
          </a:xfrm>
          <a:prstGeom prst="straightConnector1">
            <a:avLst/>
          </a:prstGeom>
          <a:noFill/>
          <a:ln w="19050" cap="flat" cmpd="sng">
            <a:solidFill>
              <a:schemeClr val="accent5"/>
            </a:solidFill>
            <a:prstDash val="dot"/>
            <a:round/>
            <a:headEnd type="none" w="med" len="med"/>
            <a:tailEnd type="oval" w="med" len="med"/>
          </a:ln>
        </p:spPr>
      </p:cxnSp>
      <p:sp>
        <p:nvSpPr>
          <p:cNvPr id="24" name="Google Shape;1043;p31">
            <a:extLst>
              <a:ext uri="{FF2B5EF4-FFF2-40B4-BE49-F238E27FC236}">
                <a16:creationId xmlns:a16="http://schemas.microsoft.com/office/drawing/2014/main" id="{ADC521E0-A37B-9AD3-BDA5-CB260EAE60AC}"/>
              </a:ext>
            </a:extLst>
          </p:cNvPr>
          <p:cNvSpPr txBox="1"/>
          <p:nvPr/>
        </p:nvSpPr>
        <p:spPr>
          <a:xfrm>
            <a:off x="1437134" y="2779862"/>
            <a:ext cx="1923589" cy="835800"/>
          </a:xfrm>
          <a:prstGeom prst="rect">
            <a:avLst/>
          </a:prstGeom>
          <a:noFill/>
          <a:ln>
            <a:noFill/>
          </a:ln>
        </p:spPr>
        <p:txBody>
          <a:bodyPr spcFirstLastPara="1" wrap="square" lIns="91425" tIns="91425" rIns="91425" bIns="91425" anchor="ctr" anchorCtr="0">
            <a:noAutofit/>
          </a:bodyPr>
          <a:lstStyle/>
          <a:p>
            <a:pPr algn="ctr">
              <a:buClr>
                <a:srgbClr val="000000"/>
              </a:buClr>
            </a:pPr>
            <a:r>
              <a:rPr lang="tr-TR" sz="2200" b="1" kern="0" dirty="0">
                <a:ea typeface="Fira Sans Extra Condensed Medium"/>
                <a:cs typeface="Fira Sans Extra Condensed Medium"/>
                <a:sym typeface="Fira Sans Extra Condensed Medium"/>
              </a:rPr>
              <a:t>MOBİL CİHAZ BAĞIMLILIĞI</a:t>
            </a:r>
            <a:endParaRPr sz="2200" b="1" kern="0" dirty="0">
              <a:ea typeface="Fira Sans Extra Condensed Medium"/>
              <a:cs typeface="Fira Sans Extra Condensed Medium"/>
              <a:sym typeface="Fira Sans Extra Condensed Medium"/>
            </a:endParaRPr>
          </a:p>
        </p:txBody>
      </p:sp>
      <p:sp>
        <p:nvSpPr>
          <p:cNvPr id="25" name="Google Shape;1045;p31">
            <a:extLst>
              <a:ext uri="{FF2B5EF4-FFF2-40B4-BE49-F238E27FC236}">
                <a16:creationId xmlns:a16="http://schemas.microsoft.com/office/drawing/2014/main" id="{DD60407E-0431-4775-3314-A05322AEFC80}"/>
              </a:ext>
            </a:extLst>
          </p:cNvPr>
          <p:cNvSpPr txBox="1"/>
          <p:nvPr/>
        </p:nvSpPr>
        <p:spPr>
          <a:xfrm>
            <a:off x="4624330" y="2823239"/>
            <a:ext cx="2497648" cy="638060"/>
          </a:xfrm>
          <a:prstGeom prst="rect">
            <a:avLst/>
          </a:prstGeom>
          <a:noFill/>
          <a:ln>
            <a:noFill/>
          </a:ln>
        </p:spPr>
        <p:txBody>
          <a:bodyPr spcFirstLastPara="1" wrap="square" lIns="91425" tIns="91425" rIns="91425" bIns="91425" anchor="ctr" anchorCtr="0">
            <a:noAutofit/>
          </a:bodyPr>
          <a:lstStyle/>
          <a:p>
            <a:pPr algn="ctr">
              <a:buClr>
                <a:srgbClr val="000000"/>
              </a:buClr>
            </a:pPr>
            <a:r>
              <a:rPr lang="tr-TR" sz="2200" b="1" kern="0" dirty="0">
                <a:ea typeface="Fira Sans Extra Condensed Medium"/>
                <a:cs typeface="Fira Sans Extra Condensed Medium"/>
                <a:sym typeface="Fira Sans Extra Condensed Medium"/>
              </a:rPr>
              <a:t>SOSYAL MEDYA BAĞIMLILIĞI</a:t>
            </a:r>
            <a:endParaRPr sz="2200" b="1" kern="0" dirty="0">
              <a:ea typeface="Fira Sans Extra Condensed Medium"/>
              <a:cs typeface="Fira Sans Extra Condensed Medium"/>
              <a:sym typeface="Fira Sans Extra Condensed Medium"/>
            </a:endParaRPr>
          </a:p>
        </p:txBody>
      </p:sp>
      <p:sp>
        <p:nvSpPr>
          <p:cNvPr id="26" name="Google Shape;1047;p31">
            <a:extLst>
              <a:ext uri="{FF2B5EF4-FFF2-40B4-BE49-F238E27FC236}">
                <a16:creationId xmlns:a16="http://schemas.microsoft.com/office/drawing/2014/main" id="{ADC3DD72-3231-C08B-CF1E-5F76CC7FD5F9}"/>
              </a:ext>
            </a:extLst>
          </p:cNvPr>
          <p:cNvSpPr txBox="1"/>
          <p:nvPr/>
        </p:nvSpPr>
        <p:spPr>
          <a:xfrm>
            <a:off x="3334192" y="5129521"/>
            <a:ext cx="2598021" cy="563092"/>
          </a:xfrm>
          <a:prstGeom prst="rect">
            <a:avLst/>
          </a:prstGeom>
          <a:noFill/>
          <a:ln>
            <a:noFill/>
          </a:ln>
        </p:spPr>
        <p:txBody>
          <a:bodyPr spcFirstLastPara="1" wrap="square" lIns="91425" tIns="91425" rIns="91425" bIns="91425" anchor="ctr" anchorCtr="0">
            <a:noAutofit/>
          </a:bodyPr>
          <a:lstStyle/>
          <a:p>
            <a:pPr algn="ctr">
              <a:buClr>
                <a:srgbClr val="000000"/>
              </a:buClr>
            </a:pPr>
            <a:r>
              <a:rPr lang="tr-TR" sz="2200" b="1" kern="0" dirty="0">
                <a:ea typeface="Fira Sans Extra Condensed Medium"/>
                <a:cs typeface="Fira Sans Extra Condensed Medium"/>
                <a:sym typeface="Fira Sans Extra Condensed Medium"/>
              </a:rPr>
              <a:t>ÇEVRİM İÇİ BAHİS VE KUMAR BAĞIMLILIĞI</a:t>
            </a:r>
            <a:endParaRPr sz="2200" b="1" kern="0" dirty="0">
              <a:ea typeface="Fira Sans Extra Condensed Medium"/>
              <a:cs typeface="Fira Sans Extra Condensed Medium"/>
              <a:sym typeface="Fira Sans Extra Condensed Medium"/>
            </a:endParaRPr>
          </a:p>
        </p:txBody>
      </p:sp>
      <p:sp>
        <p:nvSpPr>
          <p:cNvPr id="27" name="Google Shape;1049;p31">
            <a:extLst>
              <a:ext uri="{FF2B5EF4-FFF2-40B4-BE49-F238E27FC236}">
                <a16:creationId xmlns:a16="http://schemas.microsoft.com/office/drawing/2014/main" id="{03CAEE3F-AEFE-25F0-57E5-D94F0D975718}"/>
              </a:ext>
            </a:extLst>
          </p:cNvPr>
          <p:cNvSpPr txBox="1"/>
          <p:nvPr/>
        </p:nvSpPr>
        <p:spPr>
          <a:xfrm>
            <a:off x="8467029" y="2823239"/>
            <a:ext cx="2497649" cy="592040"/>
          </a:xfrm>
          <a:prstGeom prst="rect">
            <a:avLst/>
          </a:prstGeom>
          <a:noFill/>
          <a:ln>
            <a:noFill/>
          </a:ln>
        </p:spPr>
        <p:txBody>
          <a:bodyPr spcFirstLastPara="1" wrap="square" lIns="91425" tIns="91425" rIns="91425" bIns="91425" anchor="ctr" anchorCtr="0">
            <a:noAutofit/>
          </a:bodyPr>
          <a:lstStyle/>
          <a:p>
            <a:pPr algn="ctr">
              <a:buClr>
                <a:srgbClr val="000000"/>
              </a:buClr>
            </a:pPr>
            <a:r>
              <a:rPr lang="tr-TR" sz="2200" b="1" kern="0" dirty="0">
                <a:ea typeface="Fira Sans Extra Condensed Medium"/>
                <a:cs typeface="Fira Sans Extra Condensed Medium"/>
                <a:sym typeface="Fira Sans Extra Condensed Medium"/>
              </a:rPr>
              <a:t>ÇEVRİM İÇİ OYUN BAĞIMLILIĞI</a:t>
            </a:r>
          </a:p>
        </p:txBody>
      </p:sp>
      <p:sp>
        <p:nvSpPr>
          <p:cNvPr id="28" name="Google Shape;1049;p31">
            <a:extLst>
              <a:ext uri="{FF2B5EF4-FFF2-40B4-BE49-F238E27FC236}">
                <a16:creationId xmlns:a16="http://schemas.microsoft.com/office/drawing/2014/main" id="{D72A2496-D8F9-CFE6-2F7E-41BFC4ACDB00}"/>
              </a:ext>
            </a:extLst>
          </p:cNvPr>
          <p:cNvSpPr txBox="1"/>
          <p:nvPr/>
        </p:nvSpPr>
        <p:spPr>
          <a:xfrm>
            <a:off x="6784530" y="4952143"/>
            <a:ext cx="2931323" cy="638060"/>
          </a:xfrm>
          <a:prstGeom prst="rect">
            <a:avLst/>
          </a:prstGeom>
          <a:noFill/>
          <a:ln>
            <a:noFill/>
          </a:ln>
        </p:spPr>
        <p:txBody>
          <a:bodyPr spcFirstLastPara="1" wrap="square" lIns="91425" tIns="91425" rIns="91425" bIns="91425" anchor="ctr" anchorCtr="0">
            <a:noAutofit/>
          </a:bodyPr>
          <a:lstStyle/>
          <a:p>
            <a:pPr algn="ctr">
              <a:buClr>
                <a:srgbClr val="000000"/>
              </a:buClr>
            </a:pPr>
            <a:r>
              <a:rPr lang="tr-TR" sz="2200" b="1" kern="0" dirty="0">
                <a:ea typeface="Fira Sans Extra Condensed Medium"/>
                <a:cs typeface="Fira Sans Extra Condensed Medium"/>
                <a:sym typeface="Fira Sans Extra Condensed Medium"/>
              </a:rPr>
              <a:t>ÇEVRİM İÇİ CİNSELLİK BAĞIMLILIĞI</a:t>
            </a:r>
            <a:endParaRPr sz="2200" b="1" kern="0" dirty="0">
              <a:ea typeface="Fira Sans Extra Condensed Medium"/>
              <a:cs typeface="Fira Sans Extra Condensed Medium"/>
              <a:sym typeface="Fira Sans Extra Condensed Medium"/>
            </a:endParaRPr>
          </a:p>
        </p:txBody>
      </p:sp>
      <p:cxnSp>
        <p:nvCxnSpPr>
          <p:cNvPr id="29" name="Google Shape;1028;p31">
            <a:extLst>
              <a:ext uri="{FF2B5EF4-FFF2-40B4-BE49-F238E27FC236}">
                <a16:creationId xmlns:a16="http://schemas.microsoft.com/office/drawing/2014/main" id="{B790D275-3A8D-B01B-ED72-49CBBFEE29A8}"/>
              </a:ext>
            </a:extLst>
          </p:cNvPr>
          <p:cNvCxnSpPr>
            <a:cxnSpLocks/>
          </p:cNvCxnSpPr>
          <p:nvPr/>
        </p:nvCxnSpPr>
        <p:spPr>
          <a:xfrm>
            <a:off x="8250191" y="4264506"/>
            <a:ext cx="0" cy="418200"/>
          </a:xfrm>
          <a:prstGeom prst="straightConnector1">
            <a:avLst/>
          </a:prstGeom>
          <a:noFill/>
          <a:ln w="19050" cap="flat" cmpd="sng">
            <a:solidFill>
              <a:schemeClr val="accent3"/>
            </a:solidFill>
            <a:prstDash val="dot"/>
            <a:round/>
            <a:headEnd type="none" w="med" len="med"/>
            <a:tailEnd type="oval" w="med" len="med"/>
          </a:ln>
        </p:spPr>
      </p:cxnSp>
      <p:sp>
        <p:nvSpPr>
          <p:cNvPr id="30" name="Google Shape;1018;p31">
            <a:extLst>
              <a:ext uri="{FF2B5EF4-FFF2-40B4-BE49-F238E27FC236}">
                <a16:creationId xmlns:a16="http://schemas.microsoft.com/office/drawing/2014/main" id="{101670BC-A030-EFFD-2E2F-A4404DEE77D9}"/>
              </a:ext>
            </a:extLst>
          </p:cNvPr>
          <p:cNvSpPr/>
          <p:nvPr/>
        </p:nvSpPr>
        <p:spPr>
          <a:xfrm rot="18900000">
            <a:off x="5724185" y="1749347"/>
            <a:ext cx="297939" cy="293486"/>
          </a:xfrm>
          <a:prstGeom prst="flowChartAlternateProcess">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spcFirstLastPara="1" wrap="square" lIns="91425" tIns="91425" rIns="91425" bIns="91425" anchor="ctr" anchorCtr="0">
            <a:noAutofit/>
          </a:bodyPr>
          <a:lstStyle/>
          <a:p>
            <a:pPr>
              <a:buClr>
                <a:srgbClr val="000000"/>
              </a:buClr>
            </a:pPr>
            <a:endParaRPr sz="1400" kern="0" dirty="0">
              <a:solidFill>
                <a:srgbClr val="FFFFFF"/>
              </a:solidFill>
              <a:latin typeface="Arial"/>
              <a:sym typeface="Arial"/>
            </a:endParaRPr>
          </a:p>
        </p:txBody>
      </p:sp>
      <p:sp>
        <p:nvSpPr>
          <p:cNvPr id="31" name="Google Shape;1018;p31">
            <a:extLst>
              <a:ext uri="{FF2B5EF4-FFF2-40B4-BE49-F238E27FC236}">
                <a16:creationId xmlns:a16="http://schemas.microsoft.com/office/drawing/2014/main" id="{61E57A9E-AF1E-3AD2-E2D5-1706B782F747}"/>
              </a:ext>
            </a:extLst>
          </p:cNvPr>
          <p:cNvSpPr/>
          <p:nvPr/>
        </p:nvSpPr>
        <p:spPr>
          <a:xfrm rot="18900000">
            <a:off x="9528093" y="1692858"/>
            <a:ext cx="297939" cy="293486"/>
          </a:xfrm>
          <a:prstGeom prst="flowChartAlternateProcess">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spcFirstLastPara="1" wrap="square" lIns="91425" tIns="91425" rIns="91425" bIns="91425" anchor="ctr" anchorCtr="0">
            <a:noAutofit/>
          </a:bodyPr>
          <a:lstStyle/>
          <a:p>
            <a:pPr>
              <a:buClr>
                <a:srgbClr val="000000"/>
              </a:buClr>
            </a:pPr>
            <a:endParaRPr sz="1400" kern="0" dirty="0">
              <a:solidFill>
                <a:srgbClr val="FFFFFF"/>
              </a:solidFill>
              <a:latin typeface="Arial"/>
              <a:sym typeface="Arial"/>
            </a:endParaRPr>
          </a:p>
        </p:txBody>
      </p:sp>
      <p:sp>
        <p:nvSpPr>
          <p:cNvPr id="32" name="Google Shape;1018;p31">
            <a:extLst>
              <a:ext uri="{FF2B5EF4-FFF2-40B4-BE49-F238E27FC236}">
                <a16:creationId xmlns:a16="http://schemas.microsoft.com/office/drawing/2014/main" id="{2CC0C357-CF77-80E1-802C-4772B2797492}"/>
              </a:ext>
            </a:extLst>
          </p:cNvPr>
          <p:cNvSpPr/>
          <p:nvPr/>
        </p:nvSpPr>
        <p:spPr>
          <a:xfrm rot="18900000">
            <a:off x="4484234" y="3906299"/>
            <a:ext cx="297939" cy="293486"/>
          </a:xfrm>
          <a:prstGeom prst="flowChartAlternateProcess">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spcFirstLastPara="1" wrap="square" lIns="91425" tIns="91425" rIns="91425" bIns="91425" anchor="ctr" anchorCtr="0">
            <a:noAutofit/>
          </a:bodyPr>
          <a:lstStyle/>
          <a:p>
            <a:pPr>
              <a:buClr>
                <a:srgbClr val="000000"/>
              </a:buClr>
            </a:pPr>
            <a:endParaRPr sz="1400" kern="0" dirty="0">
              <a:solidFill>
                <a:srgbClr val="FFFFFF"/>
              </a:solidFill>
              <a:latin typeface="Arial"/>
              <a:sym typeface="Arial"/>
            </a:endParaRPr>
          </a:p>
        </p:txBody>
      </p:sp>
      <p:sp>
        <p:nvSpPr>
          <p:cNvPr id="33" name="Google Shape;1018;p31">
            <a:extLst>
              <a:ext uri="{FF2B5EF4-FFF2-40B4-BE49-F238E27FC236}">
                <a16:creationId xmlns:a16="http://schemas.microsoft.com/office/drawing/2014/main" id="{475E53EA-961F-4C9F-C419-2F3D374463A9}"/>
              </a:ext>
            </a:extLst>
          </p:cNvPr>
          <p:cNvSpPr/>
          <p:nvPr/>
        </p:nvSpPr>
        <p:spPr>
          <a:xfrm rot="18900000">
            <a:off x="8101221" y="3857876"/>
            <a:ext cx="297939" cy="293486"/>
          </a:xfrm>
          <a:prstGeom prst="flowChartAlternateProcess">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spcFirstLastPara="1" wrap="square" lIns="91425" tIns="91425" rIns="91425" bIns="91425" anchor="ctr" anchorCtr="0">
            <a:noAutofit/>
          </a:bodyPr>
          <a:lstStyle/>
          <a:p>
            <a:pPr>
              <a:buClr>
                <a:srgbClr val="000000"/>
              </a:buClr>
            </a:pPr>
            <a:endParaRPr sz="1400" kern="0" dirty="0">
              <a:solidFill>
                <a:srgbClr val="FFFFFF"/>
              </a:solidFill>
              <a:latin typeface="Arial"/>
              <a:sym typeface="Arial"/>
            </a:endParaRPr>
          </a:p>
        </p:txBody>
      </p:sp>
    </p:spTree>
    <p:extLst>
      <p:ext uri="{BB962C8B-B14F-4D97-AF65-F5344CB8AC3E}">
        <p14:creationId xmlns:p14="http://schemas.microsoft.com/office/powerpoint/2010/main" val="3091089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fade">
                                      <p:cBhvr>
                                        <p:cTn id="13" dur="500"/>
                                        <p:tgtEl>
                                          <p:spTgt spid="2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fade">
                                      <p:cBhvr>
                                        <p:cTn id="16" dur="500"/>
                                        <p:tgtEl>
                                          <p:spTgt spid="2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fade">
                                      <p:cBhvr>
                                        <p:cTn id="19"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6" grpId="0"/>
      <p:bldP spid="27" grpId="0"/>
      <p:bldP spid="2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B9E074-BE2E-865B-BE76-F130668AE6E6}"/>
            </a:ext>
          </a:extLst>
        </p:cNvPr>
        <p:cNvGrpSpPr/>
        <p:nvPr/>
      </p:nvGrpSpPr>
      <p:grpSpPr>
        <a:xfrm>
          <a:off x="0" y="0"/>
          <a:ext cx="0" cy="0"/>
          <a:chOff x="0" y="0"/>
          <a:chExt cx="0" cy="0"/>
        </a:xfrm>
      </p:grpSpPr>
      <p:sp>
        <p:nvSpPr>
          <p:cNvPr id="7" name="Metin kutusu 6">
            <a:extLst>
              <a:ext uri="{FF2B5EF4-FFF2-40B4-BE49-F238E27FC236}">
                <a16:creationId xmlns:a16="http://schemas.microsoft.com/office/drawing/2014/main" id="{D1DE9575-6452-F41F-D5D2-442A1639434B}"/>
              </a:ext>
            </a:extLst>
          </p:cNvPr>
          <p:cNvSpPr txBox="1"/>
          <p:nvPr/>
        </p:nvSpPr>
        <p:spPr>
          <a:xfrm>
            <a:off x="193116" y="172097"/>
            <a:ext cx="9678672" cy="523220"/>
          </a:xfrm>
          <a:prstGeom prst="rect">
            <a:avLst/>
          </a:prstGeom>
          <a:noFill/>
        </p:spPr>
        <p:txBody>
          <a:bodyPr wrap="square" rtlCol="0">
            <a:spAutoFit/>
          </a:bodyPr>
          <a:lstStyle/>
          <a:p>
            <a:r>
              <a:rPr lang="tr-TR" sz="2800" b="1" dirty="0">
                <a:solidFill>
                  <a:srgbClr val="114533"/>
                </a:solidFill>
              </a:rPr>
              <a:t>MOBİL CİHAZ BAĞIMLILIĞI</a:t>
            </a:r>
            <a:endParaRPr lang="tr-TR" sz="2800" dirty="0">
              <a:solidFill>
                <a:srgbClr val="114533"/>
              </a:solidFill>
            </a:endParaRPr>
          </a:p>
        </p:txBody>
      </p:sp>
      <p:sp>
        <p:nvSpPr>
          <p:cNvPr id="3" name="Metin kutusu 2">
            <a:extLst>
              <a:ext uri="{FF2B5EF4-FFF2-40B4-BE49-F238E27FC236}">
                <a16:creationId xmlns:a16="http://schemas.microsoft.com/office/drawing/2014/main" id="{A0788070-939B-1101-F49B-E6CD5B76441F}"/>
              </a:ext>
            </a:extLst>
          </p:cNvPr>
          <p:cNvSpPr txBox="1"/>
          <p:nvPr/>
        </p:nvSpPr>
        <p:spPr>
          <a:xfrm>
            <a:off x="193116" y="1210317"/>
            <a:ext cx="6260847" cy="3598357"/>
          </a:xfrm>
          <a:prstGeom prst="rect">
            <a:avLst/>
          </a:prstGeom>
          <a:noFill/>
        </p:spPr>
        <p:txBody>
          <a:bodyPr wrap="square" rtlCol="0">
            <a:spAutoFit/>
          </a:bodyPr>
          <a:lstStyle/>
          <a:p>
            <a:pPr marL="342900" indent="-342900" algn="just">
              <a:lnSpc>
                <a:spcPct val="150000"/>
              </a:lnSpc>
              <a:buFont typeface="Arial" panose="020B0604020202020204" pitchFamily="34" charset="0"/>
              <a:buChar char="•"/>
            </a:pPr>
            <a:r>
              <a:rPr lang="tr-TR" sz="2200" dirty="0">
                <a:cs typeface="Calibri" panose="020F0502020204030204" pitchFamily="34" charset="0"/>
              </a:rPr>
              <a:t>Beyindeki ödül merkezini uyararak </a:t>
            </a:r>
            <a:r>
              <a:rPr lang="tr-TR" sz="2200" b="1" dirty="0">
                <a:cs typeface="Calibri" panose="020F0502020204030204" pitchFamily="34" charset="0"/>
              </a:rPr>
              <a:t>dopamin</a:t>
            </a:r>
            <a:r>
              <a:rPr lang="tr-TR" sz="2200" dirty="0">
                <a:cs typeface="Calibri" panose="020F0502020204030204" pitchFamily="34" charset="0"/>
              </a:rPr>
              <a:t> hormonu salgılanmasına sebep olur.</a:t>
            </a:r>
          </a:p>
          <a:p>
            <a:pPr marL="342900" indent="-342900" algn="just">
              <a:lnSpc>
                <a:spcPct val="150000"/>
              </a:lnSpc>
              <a:buFont typeface="Arial" panose="020B0604020202020204" pitchFamily="34" charset="0"/>
              <a:buChar char="•"/>
            </a:pPr>
            <a:r>
              <a:rPr lang="tr-TR" sz="2200" dirty="0">
                <a:cs typeface="Calibri" panose="020F0502020204030204" pitchFamily="34" charset="0"/>
              </a:rPr>
              <a:t>Uzun dönem yoğun kullanımı sonucunda beyin, talep ettiği dopamin seviyesine ancak cihazın </a:t>
            </a:r>
            <a:r>
              <a:rPr lang="tr-TR" sz="2200" b="1" dirty="0">
                <a:cs typeface="Calibri" panose="020F0502020204030204" pitchFamily="34" charset="0"/>
              </a:rPr>
              <a:t>artan kullanım</a:t>
            </a:r>
            <a:r>
              <a:rPr lang="tr-TR" sz="2200" dirty="0">
                <a:cs typeface="Calibri" panose="020F0502020204030204" pitchFamily="34" charset="0"/>
              </a:rPr>
              <a:t>ı ile ulaşır.</a:t>
            </a:r>
          </a:p>
          <a:p>
            <a:pPr marL="342900" indent="-342900" algn="just">
              <a:lnSpc>
                <a:spcPct val="150000"/>
              </a:lnSpc>
              <a:buFont typeface="Arial" panose="020B0604020202020204" pitchFamily="34" charset="0"/>
              <a:buChar char="•"/>
            </a:pPr>
            <a:r>
              <a:rPr lang="tr-TR" sz="2200" dirty="0">
                <a:cs typeface="Calibri" panose="020F0502020204030204" pitchFamily="34" charset="0"/>
              </a:rPr>
              <a:t>Kişi gerçek hayattaki etkinliklerden yeterince </a:t>
            </a:r>
            <a:r>
              <a:rPr lang="tr-TR" sz="2200" b="1" dirty="0">
                <a:cs typeface="Calibri" panose="020F0502020204030204" pitchFamily="34" charset="0"/>
              </a:rPr>
              <a:t>zevk almamaya </a:t>
            </a:r>
            <a:r>
              <a:rPr lang="tr-TR" sz="2200" dirty="0">
                <a:cs typeface="Calibri" panose="020F0502020204030204" pitchFamily="34" charset="0"/>
              </a:rPr>
              <a:t>başlar.</a:t>
            </a:r>
          </a:p>
        </p:txBody>
      </p:sp>
      <p:pic>
        <p:nvPicPr>
          <p:cNvPr id="4" name="teknoloji">
            <a:hlinkClick r:id="" action="ppaction://media"/>
            <a:extLst>
              <a:ext uri="{FF2B5EF4-FFF2-40B4-BE49-F238E27FC236}">
                <a16:creationId xmlns:a16="http://schemas.microsoft.com/office/drawing/2014/main" id="{ABC5D82B-3075-5C92-8220-E017597B1D0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971085" y="1782016"/>
            <a:ext cx="4589928" cy="2779351"/>
          </a:xfrm>
          <a:prstGeom prst="rect">
            <a:avLst/>
          </a:prstGeom>
        </p:spPr>
      </p:pic>
    </p:spTree>
    <p:extLst>
      <p:ext uri="{BB962C8B-B14F-4D97-AF65-F5344CB8AC3E}">
        <p14:creationId xmlns:p14="http://schemas.microsoft.com/office/powerpoint/2010/main" val="2907815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24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mute="1">
                <p:cTn id="12" repeatCount="indefinite" fill="remove" display="0">
                  <p:stCondLst>
                    <p:cond delay="indefinite"/>
                  </p:stCondLst>
                </p:cTn>
                <p:tgtEl>
                  <p:spTgt spid="4"/>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C1249F-7D04-4659-F9FF-A1FF41CF3177}"/>
            </a:ext>
          </a:extLst>
        </p:cNvPr>
        <p:cNvGrpSpPr/>
        <p:nvPr/>
      </p:nvGrpSpPr>
      <p:grpSpPr>
        <a:xfrm>
          <a:off x="0" y="0"/>
          <a:ext cx="0" cy="0"/>
          <a:chOff x="0" y="0"/>
          <a:chExt cx="0" cy="0"/>
        </a:xfrm>
      </p:grpSpPr>
      <p:sp>
        <p:nvSpPr>
          <p:cNvPr id="7" name="Metin kutusu 6">
            <a:extLst>
              <a:ext uri="{FF2B5EF4-FFF2-40B4-BE49-F238E27FC236}">
                <a16:creationId xmlns:a16="http://schemas.microsoft.com/office/drawing/2014/main" id="{3078F60A-FB31-9280-2602-89A17C9ACE56}"/>
              </a:ext>
            </a:extLst>
          </p:cNvPr>
          <p:cNvSpPr txBox="1"/>
          <p:nvPr/>
        </p:nvSpPr>
        <p:spPr>
          <a:xfrm>
            <a:off x="193116" y="172097"/>
            <a:ext cx="9678672" cy="954107"/>
          </a:xfrm>
          <a:prstGeom prst="rect">
            <a:avLst/>
          </a:prstGeom>
          <a:noFill/>
        </p:spPr>
        <p:txBody>
          <a:bodyPr wrap="square" rtlCol="0">
            <a:spAutoFit/>
          </a:bodyPr>
          <a:lstStyle/>
          <a:p>
            <a:r>
              <a:rPr lang="tr-TR" sz="2800" b="1" dirty="0">
                <a:solidFill>
                  <a:srgbClr val="114533"/>
                </a:solidFill>
              </a:rPr>
              <a:t>MOBİL CİHAZLARIN KULLANIMI NE ZAMAN TEHLİKELİ OLMAYA BAŞLAR?</a:t>
            </a:r>
            <a:endParaRPr lang="tr-TR" sz="2800" dirty="0">
              <a:solidFill>
                <a:srgbClr val="114533"/>
              </a:solidFill>
            </a:endParaRPr>
          </a:p>
        </p:txBody>
      </p:sp>
      <p:sp>
        <p:nvSpPr>
          <p:cNvPr id="3" name="Metin kutusu 2">
            <a:extLst>
              <a:ext uri="{FF2B5EF4-FFF2-40B4-BE49-F238E27FC236}">
                <a16:creationId xmlns:a16="http://schemas.microsoft.com/office/drawing/2014/main" id="{FC6A8769-D94C-C345-8FE4-FC72C9D72586}"/>
              </a:ext>
            </a:extLst>
          </p:cNvPr>
          <p:cNvSpPr txBox="1"/>
          <p:nvPr/>
        </p:nvSpPr>
        <p:spPr>
          <a:xfrm>
            <a:off x="193115" y="1210317"/>
            <a:ext cx="10035405" cy="4106189"/>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tr-TR" sz="2200" dirty="0">
                <a:cs typeface="Calibri" panose="020F0502020204030204" pitchFamily="34" charset="0"/>
              </a:rPr>
              <a:t>Mobil cihazları daha az kullanma girişimlerinin kalıcı ve başarısız olması</a:t>
            </a:r>
          </a:p>
          <a:p>
            <a:pPr marL="342900" indent="-342900">
              <a:lnSpc>
                <a:spcPct val="150000"/>
              </a:lnSpc>
              <a:buFont typeface="Arial" panose="020B0604020202020204" pitchFamily="34" charset="0"/>
              <a:buChar char="•"/>
            </a:pPr>
            <a:r>
              <a:rPr lang="tr-TR" sz="2200" dirty="0">
                <a:cs typeface="Calibri" panose="020F0502020204030204" pitchFamily="34" charset="0"/>
              </a:rPr>
              <a:t>Mobil cihazın kullanımıyla hem fiziksel hem de zihinsel meşgul olma süresinde artış</a:t>
            </a:r>
          </a:p>
          <a:p>
            <a:pPr marL="342900" indent="-342900">
              <a:lnSpc>
                <a:spcPct val="150000"/>
              </a:lnSpc>
              <a:buFont typeface="Arial" panose="020B0604020202020204" pitchFamily="34" charset="0"/>
              <a:buChar char="•"/>
            </a:pPr>
            <a:r>
              <a:rPr lang="tr-TR" sz="2200" dirty="0">
                <a:cs typeface="Calibri" panose="020F0502020204030204" pitchFamily="34" charset="0"/>
              </a:rPr>
              <a:t>Kaygılı hâller ya da depresyon gibi zorlayıcı duygular yaşandığında mobil cihazları bir çıkış noktası olarak görme</a:t>
            </a:r>
          </a:p>
          <a:p>
            <a:pPr marL="342900" indent="-342900">
              <a:lnSpc>
                <a:spcPct val="150000"/>
              </a:lnSpc>
              <a:buFont typeface="Arial" panose="020B0604020202020204" pitchFamily="34" charset="0"/>
              <a:buChar char="•"/>
            </a:pPr>
            <a:r>
              <a:rPr lang="tr-TR" sz="2200" dirty="0">
                <a:cs typeface="Calibri" panose="020F0502020204030204" pitchFamily="34" charset="0"/>
              </a:rPr>
              <a:t>Zaman mefhumunun kaybedilmesi sonucu mobil cihazların aşırı kullanımı</a:t>
            </a:r>
          </a:p>
          <a:p>
            <a:pPr marL="342900" indent="-342900">
              <a:lnSpc>
                <a:spcPct val="150000"/>
              </a:lnSpc>
              <a:buFont typeface="Arial" panose="020B0604020202020204" pitchFamily="34" charset="0"/>
              <a:buChar char="•"/>
            </a:pPr>
            <a:r>
              <a:rPr lang="tr-TR" sz="2200" dirty="0">
                <a:cs typeface="Calibri" panose="020F0502020204030204" pitchFamily="34" charset="0"/>
              </a:rPr>
              <a:t>Mobil cihazların aşırı kullanılması sonucu sosyal hayatın, iş hayatının ve akademik hayatın zarar görmesi</a:t>
            </a:r>
          </a:p>
        </p:txBody>
      </p:sp>
      <p:pic>
        <p:nvPicPr>
          <p:cNvPr id="2" name="Resim 1">
            <a:extLst>
              <a:ext uri="{FF2B5EF4-FFF2-40B4-BE49-F238E27FC236}">
                <a16:creationId xmlns:a16="http://schemas.microsoft.com/office/drawing/2014/main" id="{68AF8492-7E41-D4F5-5D17-A3ACEB17BE9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79572" y="1541494"/>
            <a:ext cx="1130676" cy="2311052"/>
          </a:xfrm>
          <a:prstGeom prst="rect">
            <a:avLst/>
          </a:prstGeom>
        </p:spPr>
      </p:pic>
    </p:spTree>
    <p:extLst>
      <p:ext uri="{BB962C8B-B14F-4D97-AF65-F5344CB8AC3E}">
        <p14:creationId xmlns:p14="http://schemas.microsoft.com/office/powerpoint/2010/main" val="3559205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DEFE3D-97EA-E450-7FA4-ED3AB1DD1B23}"/>
            </a:ext>
          </a:extLst>
        </p:cNvPr>
        <p:cNvGrpSpPr/>
        <p:nvPr/>
      </p:nvGrpSpPr>
      <p:grpSpPr>
        <a:xfrm>
          <a:off x="0" y="0"/>
          <a:ext cx="0" cy="0"/>
          <a:chOff x="0" y="0"/>
          <a:chExt cx="0" cy="0"/>
        </a:xfrm>
      </p:grpSpPr>
      <p:sp>
        <p:nvSpPr>
          <p:cNvPr id="7" name="Metin kutusu 6">
            <a:extLst>
              <a:ext uri="{FF2B5EF4-FFF2-40B4-BE49-F238E27FC236}">
                <a16:creationId xmlns:a16="http://schemas.microsoft.com/office/drawing/2014/main" id="{7259DBFC-E526-0D53-0B1B-EC91E9AD24B7}"/>
              </a:ext>
            </a:extLst>
          </p:cNvPr>
          <p:cNvSpPr txBox="1"/>
          <p:nvPr/>
        </p:nvSpPr>
        <p:spPr>
          <a:xfrm>
            <a:off x="193116" y="172097"/>
            <a:ext cx="9678672" cy="523220"/>
          </a:xfrm>
          <a:prstGeom prst="rect">
            <a:avLst/>
          </a:prstGeom>
          <a:noFill/>
        </p:spPr>
        <p:txBody>
          <a:bodyPr wrap="square" rtlCol="0">
            <a:spAutoFit/>
          </a:bodyPr>
          <a:lstStyle/>
          <a:p>
            <a:r>
              <a:rPr lang="tr-TR" sz="2800" b="1" dirty="0">
                <a:solidFill>
                  <a:srgbClr val="114533"/>
                </a:solidFill>
              </a:rPr>
              <a:t>SOSYAL MEDYA BAĞIMLILIĞI</a:t>
            </a:r>
            <a:endParaRPr lang="tr-TR" sz="2800" dirty="0">
              <a:solidFill>
                <a:srgbClr val="114533"/>
              </a:solidFill>
            </a:endParaRPr>
          </a:p>
        </p:txBody>
      </p:sp>
      <p:sp>
        <p:nvSpPr>
          <p:cNvPr id="3" name="Metin kutusu 2">
            <a:extLst>
              <a:ext uri="{FF2B5EF4-FFF2-40B4-BE49-F238E27FC236}">
                <a16:creationId xmlns:a16="http://schemas.microsoft.com/office/drawing/2014/main" id="{8A38DF20-97BA-ACF5-5775-471DAE65FF1C}"/>
              </a:ext>
            </a:extLst>
          </p:cNvPr>
          <p:cNvSpPr txBox="1"/>
          <p:nvPr/>
        </p:nvSpPr>
        <p:spPr>
          <a:xfrm>
            <a:off x="193115" y="1210317"/>
            <a:ext cx="11109294" cy="3598293"/>
          </a:xfrm>
          <a:prstGeom prst="rect">
            <a:avLst/>
          </a:prstGeom>
          <a:noFill/>
        </p:spPr>
        <p:txBody>
          <a:bodyPr wrap="square" rtlCol="0">
            <a:spAutoFit/>
          </a:bodyPr>
          <a:lstStyle/>
          <a:p>
            <a:pPr algn="just">
              <a:lnSpc>
                <a:spcPct val="150000"/>
              </a:lnSpc>
            </a:pPr>
            <a:r>
              <a:rPr lang="tr-TR" sz="2200" dirty="0">
                <a:cs typeface="Calibri" panose="020F0502020204030204" pitchFamily="34" charset="0"/>
              </a:rPr>
              <a:t>Sosyal medya kullanımında zarar ve bağımlılık riski, kullanımın kendisinden ziyade </a:t>
            </a:r>
            <a:r>
              <a:rPr lang="tr-TR" sz="2200" b="1" dirty="0">
                <a:cs typeface="Calibri" panose="020F0502020204030204" pitchFamily="34" charset="0"/>
              </a:rPr>
              <a:t>süre</a:t>
            </a:r>
            <a:r>
              <a:rPr lang="tr-TR" sz="2200" dirty="0">
                <a:cs typeface="Calibri" panose="020F0502020204030204" pitchFamily="34" charset="0"/>
              </a:rPr>
              <a:t> ve </a:t>
            </a:r>
            <a:r>
              <a:rPr lang="tr-TR" sz="2200" b="1" dirty="0">
                <a:cs typeface="Calibri" panose="020F0502020204030204" pitchFamily="34" charset="0"/>
              </a:rPr>
              <a:t>içerik</a:t>
            </a:r>
            <a:r>
              <a:rPr lang="tr-TR" sz="2200" dirty="0">
                <a:cs typeface="Calibri" panose="020F0502020204030204" pitchFamily="34" charset="0"/>
              </a:rPr>
              <a:t> sebebiyle </a:t>
            </a:r>
            <a:r>
              <a:rPr lang="tr-TR" sz="2200" u="sng" dirty="0">
                <a:cs typeface="Calibri" panose="020F0502020204030204" pitchFamily="34" charset="0"/>
              </a:rPr>
              <a:t>hangi sonuçlara sebep olduğu</a:t>
            </a:r>
            <a:r>
              <a:rPr lang="tr-TR" sz="2200" dirty="0">
                <a:cs typeface="Calibri" panose="020F0502020204030204" pitchFamily="34" charset="0"/>
              </a:rPr>
              <a:t> ile ilişkilidir.</a:t>
            </a:r>
          </a:p>
          <a:p>
            <a:pPr marL="342900" indent="-342900" algn="just">
              <a:lnSpc>
                <a:spcPct val="150000"/>
              </a:lnSpc>
              <a:buFont typeface="Arial" panose="020B0604020202020204" pitchFamily="34" charset="0"/>
              <a:buChar char="•"/>
            </a:pPr>
            <a:endParaRPr lang="tr-TR" sz="2200" dirty="0">
              <a:cs typeface="Calibri" panose="020F0502020204030204" pitchFamily="34" charset="0"/>
            </a:endParaRPr>
          </a:p>
          <a:p>
            <a:pPr marL="342900" indent="-342900" algn="just">
              <a:lnSpc>
                <a:spcPct val="150000"/>
              </a:lnSpc>
              <a:buFont typeface="Arial" panose="020B0604020202020204" pitchFamily="34" charset="0"/>
              <a:buChar char="•"/>
            </a:pPr>
            <a:r>
              <a:rPr lang="tr-TR" sz="2200" b="1" dirty="0">
                <a:cs typeface="Calibri" panose="020F0502020204030204" pitchFamily="34" charset="0"/>
              </a:rPr>
              <a:t>Kişisel hayatın ihmal </a:t>
            </a:r>
            <a:r>
              <a:rPr lang="tr-TR" sz="2200" dirty="0">
                <a:cs typeface="Calibri" panose="020F0502020204030204" pitchFamily="34" charset="0"/>
              </a:rPr>
              <a:t>edilmesi,</a:t>
            </a:r>
          </a:p>
          <a:p>
            <a:pPr marL="342900" indent="-342900" algn="just">
              <a:lnSpc>
                <a:spcPct val="150000"/>
              </a:lnSpc>
              <a:buFont typeface="Arial" panose="020B0604020202020204" pitchFamily="34" charset="0"/>
              <a:buChar char="•"/>
            </a:pPr>
            <a:r>
              <a:rPr lang="tr-TR" sz="2200" dirty="0">
                <a:cs typeface="Calibri" panose="020F0502020204030204" pitchFamily="34" charset="0"/>
              </a:rPr>
              <a:t>Sosyal medyanın </a:t>
            </a:r>
            <a:r>
              <a:rPr lang="tr-TR" sz="2200" b="1" dirty="0">
                <a:cs typeface="Calibri" panose="020F0502020204030204" pitchFamily="34" charset="0"/>
              </a:rPr>
              <a:t>kaçış ve duygu değişimi</a:t>
            </a:r>
            <a:r>
              <a:rPr lang="tr-TR" sz="2200" dirty="0">
                <a:cs typeface="Calibri" panose="020F0502020204030204" pitchFamily="34" charset="0"/>
              </a:rPr>
              <a:t> için kullanılması,</a:t>
            </a:r>
          </a:p>
          <a:p>
            <a:pPr marL="342900" indent="-342900" algn="just">
              <a:lnSpc>
                <a:spcPct val="150000"/>
              </a:lnSpc>
              <a:buFont typeface="Arial" panose="020B0604020202020204" pitchFamily="34" charset="0"/>
              <a:buChar char="•"/>
            </a:pPr>
            <a:r>
              <a:rPr lang="tr-TR" sz="2200" b="1" dirty="0">
                <a:cs typeface="Calibri" panose="020F0502020204030204" pitchFamily="34" charset="0"/>
              </a:rPr>
              <a:t>Davranışı çevreden gizleme eğilim</a:t>
            </a:r>
            <a:r>
              <a:rPr lang="tr-TR" sz="2200" dirty="0">
                <a:cs typeface="Calibri" panose="020F0502020204030204" pitchFamily="34" charset="0"/>
              </a:rPr>
              <a:t>i sosyal medya kullanımının bağımlılığa dönüştüğüne dair göstergelerdir.</a:t>
            </a:r>
          </a:p>
        </p:txBody>
      </p:sp>
    </p:spTree>
    <p:extLst>
      <p:ext uri="{BB962C8B-B14F-4D97-AF65-F5344CB8AC3E}">
        <p14:creationId xmlns:p14="http://schemas.microsoft.com/office/powerpoint/2010/main" val="3668972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C73E27-5F22-2619-982D-6EFB3CF76265}"/>
            </a:ext>
          </a:extLst>
        </p:cNvPr>
        <p:cNvGrpSpPr/>
        <p:nvPr/>
      </p:nvGrpSpPr>
      <p:grpSpPr>
        <a:xfrm>
          <a:off x="0" y="0"/>
          <a:ext cx="0" cy="0"/>
          <a:chOff x="0" y="0"/>
          <a:chExt cx="0" cy="0"/>
        </a:xfrm>
      </p:grpSpPr>
      <p:sp>
        <p:nvSpPr>
          <p:cNvPr id="5" name="Metin kutusu 4">
            <a:extLst>
              <a:ext uri="{FF2B5EF4-FFF2-40B4-BE49-F238E27FC236}">
                <a16:creationId xmlns:a16="http://schemas.microsoft.com/office/drawing/2014/main" id="{9793AA4B-C2DB-9EE6-2748-A7E27D145540}"/>
              </a:ext>
            </a:extLst>
          </p:cNvPr>
          <p:cNvSpPr txBox="1"/>
          <p:nvPr/>
        </p:nvSpPr>
        <p:spPr>
          <a:xfrm>
            <a:off x="193116" y="172097"/>
            <a:ext cx="9678672" cy="523220"/>
          </a:xfrm>
          <a:prstGeom prst="rect">
            <a:avLst/>
          </a:prstGeom>
          <a:noFill/>
        </p:spPr>
        <p:txBody>
          <a:bodyPr wrap="square" rtlCol="0">
            <a:spAutoFit/>
          </a:bodyPr>
          <a:lstStyle/>
          <a:p>
            <a:r>
              <a:rPr lang="tr-TR" sz="2800" b="1" dirty="0">
                <a:solidFill>
                  <a:srgbClr val="114533"/>
                </a:solidFill>
              </a:rPr>
              <a:t>BAĞIMLILIK KAVRAMI</a:t>
            </a:r>
            <a:endParaRPr lang="tr-TR" sz="2800" dirty="0">
              <a:solidFill>
                <a:srgbClr val="114533"/>
              </a:solidFill>
            </a:endParaRPr>
          </a:p>
        </p:txBody>
      </p:sp>
      <p:sp>
        <p:nvSpPr>
          <p:cNvPr id="2" name="Metin kutusu 1">
            <a:extLst>
              <a:ext uri="{FF2B5EF4-FFF2-40B4-BE49-F238E27FC236}">
                <a16:creationId xmlns:a16="http://schemas.microsoft.com/office/drawing/2014/main" id="{BE12E5B6-8A85-8B93-B24A-F639DADD231B}"/>
              </a:ext>
            </a:extLst>
          </p:cNvPr>
          <p:cNvSpPr txBox="1"/>
          <p:nvPr/>
        </p:nvSpPr>
        <p:spPr>
          <a:xfrm>
            <a:off x="1743410" y="3291787"/>
            <a:ext cx="3646859" cy="2074863"/>
          </a:xfrm>
          <a:prstGeom prst="rect">
            <a:avLst/>
          </a:prstGeom>
          <a:noFill/>
        </p:spPr>
        <p:txBody>
          <a:bodyPr wrap="square" rtlCol="0">
            <a:spAutoFit/>
          </a:bodyPr>
          <a:lstStyle/>
          <a:p>
            <a:pPr>
              <a:lnSpc>
                <a:spcPct val="150000"/>
              </a:lnSpc>
            </a:pPr>
            <a:r>
              <a:rPr lang="tr-TR" sz="2200" b="1" dirty="0">
                <a:cs typeface="Calibri" panose="020F0502020204030204" pitchFamily="34" charset="0"/>
              </a:rPr>
              <a:t>Kimyasal Bağımlılıklar</a:t>
            </a:r>
          </a:p>
          <a:p>
            <a:pPr marL="342900" indent="-342900">
              <a:lnSpc>
                <a:spcPct val="150000"/>
              </a:lnSpc>
              <a:buFont typeface="Arial" panose="020B0604020202020204" pitchFamily="34" charset="0"/>
              <a:buChar char="•"/>
            </a:pPr>
            <a:r>
              <a:rPr lang="tr-TR" sz="2200" dirty="0">
                <a:cs typeface="Calibri" panose="020F0502020204030204" pitchFamily="34" charset="0"/>
              </a:rPr>
              <a:t>Alkol Bağımlılığı</a:t>
            </a:r>
          </a:p>
          <a:p>
            <a:pPr marL="342900" indent="-342900">
              <a:lnSpc>
                <a:spcPct val="150000"/>
              </a:lnSpc>
              <a:buFont typeface="Arial" panose="020B0604020202020204" pitchFamily="34" charset="0"/>
              <a:buChar char="•"/>
            </a:pPr>
            <a:r>
              <a:rPr lang="tr-TR" sz="2200" dirty="0">
                <a:cs typeface="Calibri" panose="020F0502020204030204" pitchFamily="34" charset="0"/>
              </a:rPr>
              <a:t>Madde Bağımlılığı</a:t>
            </a:r>
          </a:p>
          <a:p>
            <a:pPr marL="342900" indent="-342900">
              <a:lnSpc>
                <a:spcPct val="150000"/>
              </a:lnSpc>
              <a:buFont typeface="Arial" panose="020B0604020202020204" pitchFamily="34" charset="0"/>
              <a:buChar char="•"/>
            </a:pPr>
            <a:r>
              <a:rPr lang="tr-TR" sz="2200" dirty="0">
                <a:cs typeface="Calibri" panose="020F0502020204030204" pitchFamily="34" charset="0"/>
              </a:rPr>
              <a:t>Tütün Bağımlılığı</a:t>
            </a:r>
          </a:p>
        </p:txBody>
      </p:sp>
      <p:sp>
        <p:nvSpPr>
          <p:cNvPr id="3" name="Metin kutusu 2">
            <a:extLst>
              <a:ext uri="{FF2B5EF4-FFF2-40B4-BE49-F238E27FC236}">
                <a16:creationId xmlns:a16="http://schemas.microsoft.com/office/drawing/2014/main" id="{76E652CF-68F0-3CF2-AA6A-7C18EC32E436}"/>
              </a:ext>
            </a:extLst>
          </p:cNvPr>
          <p:cNvSpPr txBox="1"/>
          <p:nvPr/>
        </p:nvSpPr>
        <p:spPr>
          <a:xfrm>
            <a:off x="6780468" y="3291787"/>
            <a:ext cx="4011580" cy="2462213"/>
          </a:xfrm>
          <a:prstGeom prst="rect">
            <a:avLst/>
          </a:prstGeom>
          <a:noFill/>
        </p:spPr>
        <p:txBody>
          <a:bodyPr wrap="square" rtlCol="0">
            <a:spAutoFit/>
          </a:bodyPr>
          <a:lstStyle/>
          <a:p>
            <a:pPr>
              <a:lnSpc>
                <a:spcPct val="150000"/>
              </a:lnSpc>
            </a:pPr>
            <a:r>
              <a:rPr lang="tr-TR" sz="2200" b="1" dirty="0">
                <a:cs typeface="Calibri" panose="020F0502020204030204" pitchFamily="34" charset="0"/>
              </a:rPr>
              <a:t>Davranışsal Bağımlılıklar</a:t>
            </a:r>
          </a:p>
          <a:p>
            <a:pPr marL="342900" indent="-342900">
              <a:lnSpc>
                <a:spcPct val="150000"/>
              </a:lnSpc>
              <a:buFont typeface="Arial" panose="020B0604020202020204" pitchFamily="34" charset="0"/>
              <a:buChar char="•"/>
            </a:pPr>
            <a:r>
              <a:rPr lang="tr-TR" sz="2200" dirty="0">
                <a:cs typeface="Calibri" panose="020F0502020204030204" pitchFamily="34" charset="0"/>
              </a:rPr>
              <a:t>Kumar bağımlılığı</a:t>
            </a:r>
          </a:p>
          <a:p>
            <a:pPr marL="342900" indent="-342900">
              <a:lnSpc>
                <a:spcPct val="150000"/>
              </a:lnSpc>
              <a:buFont typeface="Arial" panose="020B0604020202020204" pitchFamily="34" charset="0"/>
              <a:buChar char="•"/>
            </a:pPr>
            <a:r>
              <a:rPr lang="tr-TR" sz="2200" dirty="0">
                <a:cs typeface="Calibri" panose="020F0502020204030204" pitchFamily="34" charset="0"/>
              </a:rPr>
              <a:t>İnternet İle ilgili Davranışsal Bağımlılıklar</a:t>
            </a:r>
          </a:p>
          <a:p>
            <a:endParaRPr lang="tr-TR" sz="2200" b="1" dirty="0">
              <a:cs typeface="Calibri" panose="020F0502020204030204" pitchFamily="34" charset="0"/>
            </a:endParaRPr>
          </a:p>
        </p:txBody>
      </p:sp>
      <p:cxnSp>
        <p:nvCxnSpPr>
          <p:cNvPr id="4" name="Dirsek Bağlayıcısı 15">
            <a:extLst>
              <a:ext uri="{FF2B5EF4-FFF2-40B4-BE49-F238E27FC236}">
                <a16:creationId xmlns:a16="http://schemas.microsoft.com/office/drawing/2014/main" id="{418C9146-AB22-2C7B-7EC8-07D2648D9EE6}"/>
              </a:ext>
            </a:extLst>
          </p:cNvPr>
          <p:cNvCxnSpPr>
            <a:cxnSpLocks/>
          </p:cNvCxnSpPr>
          <p:nvPr/>
        </p:nvCxnSpPr>
        <p:spPr>
          <a:xfrm>
            <a:off x="6237034" y="2780029"/>
            <a:ext cx="1086866" cy="581711"/>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 name="Dirsek Bağlayıcısı 17">
            <a:extLst>
              <a:ext uri="{FF2B5EF4-FFF2-40B4-BE49-F238E27FC236}">
                <a16:creationId xmlns:a16="http://schemas.microsoft.com/office/drawing/2014/main" id="{53E68F02-0CBD-7213-CACC-6FEC2D79C9EB}"/>
              </a:ext>
            </a:extLst>
          </p:cNvPr>
          <p:cNvCxnSpPr>
            <a:cxnSpLocks/>
          </p:cNvCxnSpPr>
          <p:nvPr/>
        </p:nvCxnSpPr>
        <p:spPr>
          <a:xfrm rot="10800000" flipV="1">
            <a:off x="4583590" y="2780029"/>
            <a:ext cx="1048067" cy="576045"/>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pic>
        <p:nvPicPr>
          <p:cNvPr id="8" name="Resim 7">
            <a:extLst>
              <a:ext uri="{FF2B5EF4-FFF2-40B4-BE49-F238E27FC236}">
                <a16:creationId xmlns:a16="http://schemas.microsoft.com/office/drawing/2014/main" id="{E141EEDE-965A-7246-E663-56592E6D4E2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15094" y="1290657"/>
            <a:ext cx="3124768" cy="1757681"/>
          </a:xfrm>
          <a:prstGeom prst="rect">
            <a:avLst/>
          </a:prstGeom>
        </p:spPr>
      </p:pic>
      <p:pic>
        <p:nvPicPr>
          <p:cNvPr id="9" name="Resim 8">
            <a:extLst>
              <a:ext uri="{FF2B5EF4-FFF2-40B4-BE49-F238E27FC236}">
                <a16:creationId xmlns:a16="http://schemas.microsoft.com/office/drawing/2014/main" id="{F4C73DEA-9637-933D-A37C-5133E851D653}"/>
              </a:ext>
            </a:extLst>
          </p:cNvPr>
          <p:cNvPicPr>
            <a:picLocks noChangeAspect="1"/>
          </p:cNvPicPr>
          <p:nvPr/>
        </p:nvPicPr>
        <p:blipFill rotWithShape="1">
          <a:blip r:embed="rId4">
            <a:extLst>
              <a:ext uri="{28A0092B-C50C-407E-A947-70E740481C1C}">
                <a14:useLocalDpi xmlns:a14="http://schemas.microsoft.com/office/drawing/2010/main" val="0"/>
              </a:ext>
            </a:extLst>
          </a:blip>
          <a:srcRect l="4515" r="5474"/>
          <a:stretch/>
        </p:blipFill>
        <p:spPr>
          <a:xfrm>
            <a:off x="1743410" y="1290657"/>
            <a:ext cx="3047333" cy="1777395"/>
          </a:xfrm>
          <a:prstGeom prst="rect">
            <a:avLst/>
          </a:prstGeom>
        </p:spPr>
      </p:pic>
    </p:spTree>
    <p:extLst>
      <p:ext uri="{BB962C8B-B14F-4D97-AF65-F5344CB8AC3E}">
        <p14:creationId xmlns:p14="http://schemas.microsoft.com/office/powerpoint/2010/main" val="2892168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C562CA-B26E-081D-8B26-DF16D352D650}"/>
            </a:ext>
          </a:extLst>
        </p:cNvPr>
        <p:cNvGrpSpPr/>
        <p:nvPr/>
      </p:nvGrpSpPr>
      <p:grpSpPr>
        <a:xfrm>
          <a:off x="0" y="0"/>
          <a:ext cx="0" cy="0"/>
          <a:chOff x="0" y="0"/>
          <a:chExt cx="0" cy="0"/>
        </a:xfrm>
      </p:grpSpPr>
      <p:sp>
        <p:nvSpPr>
          <p:cNvPr id="7" name="Metin kutusu 6">
            <a:extLst>
              <a:ext uri="{FF2B5EF4-FFF2-40B4-BE49-F238E27FC236}">
                <a16:creationId xmlns:a16="http://schemas.microsoft.com/office/drawing/2014/main" id="{09FFA4C0-00B6-FDFC-0C11-C2A5ED632B90}"/>
              </a:ext>
            </a:extLst>
          </p:cNvPr>
          <p:cNvSpPr txBox="1"/>
          <p:nvPr/>
        </p:nvSpPr>
        <p:spPr>
          <a:xfrm>
            <a:off x="193116" y="172097"/>
            <a:ext cx="9678672" cy="523220"/>
          </a:xfrm>
          <a:prstGeom prst="rect">
            <a:avLst/>
          </a:prstGeom>
          <a:noFill/>
        </p:spPr>
        <p:txBody>
          <a:bodyPr wrap="square" rtlCol="0">
            <a:spAutoFit/>
          </a:bodyPr>
          <a:lstStyle/>
          <a:p>
            <a:r>
              <a:rPr lang="tr-TR" sz="2800" b="1" dirty="0">
                <a:solidFill>
                  <a:srgbClr val="114533"/>
                </a:solidFill>
              </a:rPr>
              <a:t>SOSYAL MEDYA BAĞIMLILIĞI</a:t>
            </a:r>
            <a:endParaRPr lang="tr-TR" sz="2800" dirty="0">
              <a:solidFill>
                <a:srgbClr val="114533"/>
              </a:solidFill>
            </a:endParaRPr>
          </a:p>
        </p:txBody>
      </p:sp>
      <p:sp>
        <p:nvSpPr>
          <p:cNvPr id="3" name="Metin kutusu 2">
            <a:extLst>
              <a:ext uri="{FF2B5EF4-FFF2-40B4-BE49-F238E27FC236}">
                <a16:creationId xmlns:a16="http://schemas.microsoft.com/office/drawing/2014/main" id="{46C77267-058C-0378-49F1-3A9F0ABB3A79}"/>
              </a:ext>
            </a:extLst>
          </p:cNvPr>
          <p:cNvSpPr txBox="1"/>
          <p:nvPr/>
        </p:nvSpPr>
        <p:spPr>
          <a:xfrm>
            <a:off x="193115" y="1210317"/>
            <a:ext cx="10301220" cy="2074863"/>
          </a:xfrm>
          <a:prstGeom prst="rect">
            <a:avLst/>
          </a:prstGeom>
          <a:noFill/>
        </p:spPr>
        <p:txBody>
          <a:bodyPr wrap="square" rtlCol="0">
            <a:spAutoFit/>
          </a:bodyPr>
          <a:lstStyle/>
          <a:p>
            <a:pPr algn="just">
              <a:lnSpc>
                <a:spcPct val="150000"/>
              </a:lnSpc>
            </a:pPr>
            <a:r>
              <a:rPr lang="tr-TR" sz="2200" dirty="0">
                <a:cs typeface="Calibri" panose="020F0502020204030204" pitchFamily="34" charset="0"/>
              </a:rPr>
              <a:t>Sosyal medya bağımlılığı bireyin psikolojik ve fizyolojik dezavantajlarına rağmen çevrim içi iletişim ve etkileşimden vazgeçememesi halidir.</a:t>
            </a:r>
          </a:p>
          <a:p>
            <a:pPr algn="just">
              <a:lnSpc>
                <a:spcPct val="150000"/>
              </a:lnSpc>
            </a:pPr>
            <a:endParaRPr lang="tr-TR" sz="2200" dirty="0">
              <a:cs typeface="Calibri" panose="020F0502020204030204" pitchFamily="34" charset="0"/>
            </a:endParaRPr>
          </a:p>
          <a:p>
            <a:pPr algn="just">
              <a:lnSpc>
                <a:spcPct val="150000"/>
              </a:lnSpc>
            </a:pPr>
            <a:r>
              <a:rPr lang="tr-TR" sz="2200" dirty="0">
                <a:cs typeface="Calibri" panose="020F0502020204030204" pitchFamily="34" charset="0"/>
              </a:rPr>
              <a:t>Sosyal medyanın aşırı kullanımı kişiyi </a:t>
            </a:r>
            <a:r>
              <a:rPr lang="tr-TR" sz="2200" b="1" dirty="0">
                <a:cs typeface="Calibri" panose="020F0502020204030204" pitchFamily="34" charset="0"/>
              </a:rPr>
              <a:t>yalnızlaştırabilmektedir.</a:t>
            </a:r>
          </a:p>
        </p:txBody>
      </p:sp>
    </p:spTree>
    <p:extLst>
      <p:ext uri="{BB962C8B-B14F-4D97-AF65-F5344CB8AC3E}">
        <p14:creationId xmlns:p14="http://schemas.microsoft.com/office/powerpoint/2010/main" val="4237652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C22BF6-192A-A51E-9155-EF1CE376A1C7}"/>
            </a:ext>
          </a:extLst>
        </p:cNvPr>
        <p:cNvGrpSpPr/>
        <p:nvPr/>
      </p:nvGrpSpPr>
      <p:grpSpPr>
        <a:xfrm>
          <a:off x="0" y="0"/>
          <a:ext cx="0" cy="0"/>
          <a:chOff x="0" y="0"/>
          <a:chExt cx="0" cy="0"/>
        </a:xfrm>
      </p:grpSpPr>
      <p:sp>
        <p:nvSpPr>
          <p:cNvPr id="7" name="Metin kutusu 6">
            <a:extLst>
              <a:ext uri="{FF2B5EF4-FFF2-40B4-BE49-F238E27FC236}">
                <a16:creationId xmlns:a16="http://schemas.microsoft.com/office/drawing/2014/main" id="{00A4B5DA-2EB0-0B93-F731-3299245D7855}"/>
              </a:ext>
            </a:extLst>
          </p:cNvPr>
          <p:cNvSpPr txBox="1"/>
          <p:nvPr/>
        </p:nvSpPr>
        <p:spPr>
          <a:xfrm>
            <a:off x="193116" y="172097"/>
            <a:ext cx="9678672" cy="523220"/>
          </a:xfrm>
          <a:prstGeom prst="rect">
            <a:avLst/>
          </a:prstGeom>
          <a:noFill/>
        </p:spPr>
        <p:txBody>
          <a:bodyPr wrap="square" rtlCol="0">
            <a:spAutoFit/>
          </a:bodyPr>
          <a:lstStyle/>
          <a:p>
            <a:r>
              <a:rPr lang="tr-TR" sz="2800" b="1" dirty="0">
                <a:solidFill>
                  <a:srgbClr val="114533"/>
                </a:solidFill>
              </a:rPr>
              <a:t>SOSYAL MEDYA BAĞIMLILIĞI</a:t>
            </a:r>
            <a:endParaRPr lang="tr-TR" sz="2800" dirty="0">
              <a:solidFill>
                <a:srgbClr val="114533"/>
              </a:solidFill>
            </a:endParaRPr>
          </a:p>
        </p:txBody>
      </p:sp>
      <p:sp>
        <p:nvSpPr>
          <p:cNvPr id="3" name="Metin kutusu 2">
            <a:extLst>
              <a:ext uri="{FF2B5EF4-FFF2-40B4-BE49-F238E27FC236}">
                <a16:creationId xmlns:a16="http://schemas.microsoft.com/office/drawing/2014/main" id="{BA65D1C4-F3E7-5919-D325-A39A875B8EAE}"/>
              </a:ext>
            </a:extLst>
          </p:cNvPr>
          <p:cNvSpPr txBox="1"/>
          <p:nvPr/>
        </p:nvSpPr>
        <p:spPr>
          <a:xfrm>
            <a:off x="193115" y="1210317"/>
            <a:ext cx="10301220" cy="3090461"/>
          </a:xfrm>
          <a:prstGeom prst="rect">
            <a:avLst/>
          </a:prstGeom>
          <a:noFill/>
        </p:spPr>
        <p:txBody>
          <a:bodyPr wrap="square" rtlCol="0">
            <a:spAutoFit/>
          </a:bodyPr>
          <a:lstStyle/>
          <a:p>
            <a:pPr algn="just">
              <a:lnSpc>
                <a:spcPct val="150000"/>
              </a:lnSpc>
            </a:pPr>
            <a:r>
              <a:rPr lang="tr-TR" sz="2200" dirty="0">
                <a:cs typeface="Calibri" panose="020F0502020204030204" pitchFamily="34" charset="0"/>
              </a:rPr>
              <a:t>Sosyal medyada ya da internet tabanlı diğer alanlarda çevrim içi olmanın sağladığı birtakım faydalar bulunmaktadır.</a:t>
            </a:r>
          </a:p>
          <a:p>
            <a:pPr algn="just">
              <a:lnSpc>
                <a:spcPct val="150000"/>
              </a:lnSpc>
            </a:pPr>
            <a:endParaRPr lang="tr-TR" sz="2200" dirty="0">
              <a:cs typeface="Calibri" panose="020F0502020204030204" pitchFamily="34" charset="0"/>
            </a:endParaRPr>
          </a:p>
          <a:p>
            <a:pPr marL="342900" indent="-342900" algn="just">
              <a:lnSpc>
                <a:spcPct val="150000"/>
              </a:lnSpc>
              <a:buFont typeface="Arial" panose="020B0604020202020204" pitchFamily="34" charset="0"/>
              <a:buChar char="•"/>
            </a:pPr>
            <a:r>
              <a:rPr lang="tr-TR" sz="2200" dirty="0">
                <a:cs typeface="Calibri" panose="020F0502020204030204" pitchFamily="34" charset="0"/>
              </a:rPr>
              <a:t>Erken öğrenme yetilerini geliştirmek</a:t>
            </a:r>
          </a:p>
          <a:p>
            <a:pPr marL="342900" indent="-342900" algn="just">
              <a:lnSpc>
                <a:spcPct val="150000"/>
              </a:lnSpc>
              <a:buFont typeface="Arial" panose="020B0604020202020204" pitchFamily="34" charset="0"/>
              <a:buChar char="•"/>
            </a:pPr>
            <a:r>
              <a:rPr lang="tr-TR" sz="2200" dirty="0">
                <a:cs typeface="Calibri" panose="020F0502020204030204" pitchFamily="34" charset="0"/>
              </a:rPr>
              <a:t>Yeni bilgiler ve fikirler keşfetmek</a:t>
            </a:r>
          </a:p>
          <a:p>
            <a:pPr marL="342900" indent="-342900" algn="just">
              <a:lnSpc>
                <a:spcPct val="150000"/>
              </a:lnSpc>
              <a:buFont typeface="Arial" panose="020B0604020202020204" pitchFamily="34" charset="0"/>
              <a:buChar char="•"/>
            </a:pPr>
            <a:r>
              <a:rPr lang="tr-TR" sz="2200" dirty="0">
                <a:cs typeface="Calibri" panose="020F0502020204030204" pitchFamily="34" charset="0"/>
              </a:rPr>
              <a:t>Sosyal ilişki ve desteğe erişmek</a:t>
            </a:r>
          </a:p>
        </p:txBody>
      </p:sp>
      <p:pic>
        <p:nvPicPr>
          <p:cNvPr id="2" name="Resim 1">
            <a:extLst>
              <a:ext uri="{FF2B5EF4-FFF2-40B4-BE49-F238E27FC236}">
                <a16:creationId xmlns:a16="http://schemas.microsoft.com/office/drawing/2014/main" id="{19890A26-C0A2-A421-4685-E39EE9BA29AB}"/>
              </a:ext>
            </a:extLst>
          </p:cNvPr>
          <p:cNvPicPr>
            <a:picLocks noChangeAspect="1"/>
          </p:cNvPicPr>
          <p:nvPr/>
        </p:nvPicPr>
        <p:blipFill>
          <a:blip r:embed="rId3"/>
          <a:stretch>
            <a:fillRect/>
          </a:stretch>
        </p:blipFill>
        <p:spPr>
          <a:xfrm>
            <a:off x="5846919" y="2082308"/>
            <a:ext cx="4860067" cy="3971449"/>
          </a:xfrm>
          <a:prstGeom prst="rect">
            <a:avLst/>
          </a:prstGeom>
        </p:spPr>
      </p:pic>
    </p:spTree>
    <p:extLst>
      <p:ext uri="{BB962C8B-B14F-4D97-AF65-F5344CB8AC3E}">
        <p14:creationId xmlns:p14="http://schemas.microsoft.com/office/powerpoint/2010/main" val="2997505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181ECF-13CB-EE15-89F7-B1AE3C10DA7F}"/>
            </a:ext>
          </a:extLst>
        </p:cNvPr>
        <p:cNvGrpSpPr/>
        <p:nvPr/>
      </p:nvGrpSpPr>
      <p:grpSpPr>
        <a:xfrm>
          <a:off x="0" y="0"/>
          <a:ext cx="0" cy="0"/>
          <a:chOff x="0" y="0"/>
          <a:chExt cx="0" cy="0"/>
        </a:xfrm>
      </p:grpSpPr>
      <p:sp>
        <p:nvSpPr>
          <p:cNvPr id="7" name="Metin kutusu 6">
            <a:extLst>
              <a:ext uri="{FF2B5EF4-FFF2-40B4-BE49-F238E27FC236}">
                <a16:creationId xmlns:a16="http://schemas.microsoft.com/office/drawing/2014/main" id="{CBDC08D1-033A-D6F0-055C-43DACE30D058}"/>
              </a:ext>
            </a:extLst>
          </p:cNvPr>
          <p:cNvSpPr txBox="1"/>
          <p:nvPr/>
        </p:nvSpPr>
        <p:spPr>
          <a:xfrm>
            <a:off x="193116" y="172097"/>
            <a:ext cx="9678672" cy="523220"/>
          </a:xfrm>
          <a:prstGeom prst="rect">
            <a:avLst/>
          </a:prstGeom>
          <a:noFill/>
        </p:spPr>
        <p:txBody>
          <a:bodyPr wrap="square" rtlCol="0">
            <a:spAutoFit/>
          </a:bodyPr>
          <a:lstStyle/>
          <a:p>
            <a:r>
              <a:rPr lang="tr-TR" sz="2800" b="1" dirty="0">
                <a:solidFill>
                  <a:srgbClr val="114533"/>
                </a:solidFill>
              </a:rPr>
              <a:t>SOSYAL MEDYA BAĞIMLILIĞI</a:t>
            </a:r>
            <a:endParaRPr lang="tr-TR" sz="2800" dirty="0">
              <a:solidFill>
                <a:srgbClr val="114533"/>
              </a:solidFill>
            </a:endParaRPr>
          </a:p>
        </p:txBody>
      </p:sp>
      <p:sp>
        <p:nvSpPr>
          <p:cNvPr id="3" name="Metin kutusu 2">
            <a:extLst>
              <a:ext uri="{FF2B5EF4-FFF2-40B4-BE49-F238E27FC236}">
                <a16:creationId xmlns:a16="http://schemas.microsoft.com/office/drawing/2014/main" id="{B99A97A5-4B4E-9A6C-3941-688CA70B05FB}"/>
              </a:ext>
            </a:extLst>
          </p:cNvPr>
          <p:cNvSpPr txBox="1"/>
          <p:nvPr/>
        </p:nvSpPr>
        <p:spPr>
          <a:xfrm>
            <a:off x="193115" y="1210317"/>
            <a:ext cx="10301220" cy="3598293"/>
          </a:xfrm>
          <a:prstGeom prst="rect">
            <a:avLst/>
          </a:prstGeom>
          <a:noFill/>
        </p:spPr>
        <p:txBody>
          <a:bodyPr wrap="square" rtlCol="0">
            <a:spAutoFit/>
          </a:bodyPr>
          <a:lstStyle/>
          <a:p>
            <a:pPr algn="just">
              <a:lnSpc>
                <a:spcPct val="150000"/>
              </a:lnSpc>
            </a:pPr>
            <a:r>
              <a:rPr lang="tr-TR" sz="2200" dirty="0">
                <a:cs typeface="Calibri" panose="020F0502020204030204" pitchFamily="34" charset="0"/>
              </a:rPr>
              <a:t>Öte taraftan sosyal medya kullanımı sorunlu durumlarla ilişkilendiğinde birtakım negatif sonuçlar da görülmektedir.</a:t>
            </a:r>
          </a:p>
          <a:p>
            <a:pPr algn="just">
              <a:lnSpc>
                <a:spcPct val="150000"/>
              </a:lnSpc>
            </a:pPr>
            <a:endParaRPr lang="tr-TR" sz="2200" dirty="0">
              <a:cs typeface="Calibri" panose="020F0502020204030204" pitchFamily="34" charset="0"/>
            </a:endParaRPr>
          </a:p>
          <a:p>
            <a:pPr marL="342900" indent="-342900" algn="just">
              <a:lnSpc>
                <a:spcPct val="150000"/>
              </a:lnSpc>
              <a:buFont typeface="Arial" panose="020B0604020202020204" pitchFamily="34" charset="0"/>
              <a:buChar char="•"/>
            </a:pPr>
            <a:r>
              <a:rPr lang="tr-TR" sz="2200" dirty="0">
                <a:cs typeface="Calibri" panose="020F0502020204030204" pitchFamily="34" charset="0"/>
              </a:rPr>
              <a:t>Bireylerin siber zorbalığa uğramaları</a:t>
            </a:r>
          </a:p>
          <a:p>
            <a:pPr marL="342900" indent="-342900" algn="just">
              <a:lnSpc>
                <a:spcPct val="150000"/>
              </a:lnSpc>
              <a:buFont typeface="Arial" panose="020B0604020202020204" pitchFamily="34" charset="0"/>
              <a:buChar char="•"/>
            </a:pPr>
            <a:r>
              <a:rPr lang="tr-TR" sz="2200" dirty="0">
                <a:cs typeface="Calibri" panose="020F0502020204030204" pitchFamily="34" charset="0"/>
              </a:rPr>
              <a:t>Uygunsuz içeriklere maruz kalmaları</a:t>
            </a:r>
          </a:p>
          <a:p>
            <a:pPr marL="342900" indent="-342900" algn="just">
              <a:lnSpc>
                <a:spcPct val="150000"/>
              </a:lnSpc>
              <a:buFont typeface="Arial" panose="020B0604020202020204" pitchFamily="34" charset="0"/>
              <a:buChar char="•"/>
            </a:pPr>
            <a:r>
              <a:rPr lang="tr-TR" sz="2200" dirty="0">
                <a:cs typeface="Calibri" panose="020F0502020204030204" pitchFamily="34" charset="0"/>
              </a:rPr>
              <a:t>Mahremiyet ve gizlilik sınırlarının ihlale uğraması</a:t>
            </a:r>
          </a:p>
          <a:p>
            <a:pPr marL="342900" indent="-342900" algn="just">
              <a:lnSpc>
                <a:spcPct val="150000"/>
              </a:lnSpc>
              <a:buFont typeface="Arial" panose="020B0604020202020204" pitchFamily="34" charset="0"/>
              <a:buChar char="•"/>
            </a:pPr>
            <a:r>
              <a:rPr lang="tr-TR" sz="2200" dirty="0">
                <a:cs typeface="Calibri" panose="020F0502020204030204" pitchFamily="34" charset="0"/>
              </a:rPr>
              <a:t>Yoğun beğenilme çabası</a:t>
            </a:r>
          </a:p>
        </p:txBody>
      </p:sp>
      <p:pic>
        <p:nvPicPr>
          <p:cNvPr id="4" name="Resim 3">
            <a:extLst>
              <a:ext uri="{FF2B5EF4-FFF2-40B4-BE49-F238E27FC236}">
                <a16:creationId xmlns:a16="http://schemas.microsoft.com/office/drawing/2014/main" id="{C2D508DA-6DEF-F5BE-3C94-D739C0A3E9F7}"/>
              </a:ext>
            </a:extLst>
          </p:cNvPr>
          <p:cNvPicPr>
            <a:picLocks noChangeAspect="1"/>
          </p:cNvPicPr>
          <p:nvPr/>
        </p:nvPicPr>
        <p:blipFill>
          <a:blip r:embed="rId3"/>
          <a:stretch>
            <a:fillRect/>
          </a:stretch>
        </p:blipFill>
        <p:spPr>
          <a:xfrm>
            <a:off x="6911163" y="1987824"/>
            <a:ext cx="4270881" cy="4281803"/>
          </a:xfrm>
          <a:prstGeom prst="rect">
            <a:avLst/>
          </a:prstGeom>
          <a:ln>
            <a:noFill/>
          </a:ln>
          <a:effectLst>
            <a:softEdge rad="112500"/>
          </a:effectLst>
        </p:spPr>
      </p:pic>
    </p:spTree>
    <p:extLst>
      <p:ext uri="{BB962C8B-B14F-4D97-AF65-F5344CB8AC3E}">
        <p14:creationId xmlns:p14="http://schemas.microsoft.com/office/powerpoint/2010/main" val="2569287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052A80-DDF2-720D-82D0-EEC902B61540}"/>
            </a:ext>
          </a:extLst>
        </p:cNvPr>
        <p:cNvGrpSpPr/>
        <p:nvPr/>
      </p:nvGrpSpPr>
      <p:grpSpPr>
        <a:xfrm>
          <a:off x="0" y="0"/>
          <a:ext cx="0" cy="0"/>
          <a:chOff x="0" y="0"/>
          <a:chExt cx="0" cy="0"/>
        </a:xfrm>
      </p:grpSpPr>
      <p:sp>
        <p:nvSpPr>
          <p:cNvPr id="7" name="Metin kutusu 6">
            <a:extLst>
              <a:ext uri="{FF2B5EF4-FFF2-40B4-BE49-F238E27FC236}">
                <a16:creationId xmlns:a16="http://schemas.microsoft.com/office/drawing/2014/main" id="{C11CE0F9-D2E5-8734-A99B-1CA387321B87}"/>
              </a:ext>
            </a:extLst>
          </p:cNvPr>
          <p:cNvSpPr txBox="1"/>
          <p:nvPr/>
        </p:nvSpPr>
        <p:spPr>
          <a:xfrm>
            <a:off x="193116" y="172097"/>
            <a:ext cx="9678672" cy="523220"/>
          </a:xfrm>
          <a:prstGeom prst="rect">
            <a:avLst/>
          </a:prstGeom>
          <a:noFill/>
        </p:spPr>
        <p:txBody>
          <a:bodyPr wrap="square" rtlCol="0">
            <a:spAutoFit/>
          </a:bodyPr>
          <a:lstStyle/>
          <a:p>
            <a:r>
              <a:rPr lang="tr-TR" sz="2800" b="1" dirty="0">
                <a:solidFill>
                  <a:srgbClr val="114533"/>
                </a:solidFill>
              </a:rPr>
              <a:t>ÇEVRİM İÇİ CİNSELLİK BAĞIMLILIĞI</a:t>
            </a:r>
            <a:endParaRPr lang="tr-TR" sz="2800" dirty="0">
              <a:solidFill>
                <a:srgbClr val="114533"/>
              </a:solidFill>
            </a:endParaRPr>
          </a:p>
        </p:txBody>
      </p:sp>
      <p:sp>
        <p:nvSpPr>
          <p:cNvPr id="3" name="Metin kutusu 2">
            <a:extLst>
              <a:ext uri="{FF2B5EF4-FFF2-40B4-BE49-F238E27FC236}">
                <a16:creationId xmlns:a16="http://schemas.microsoft.com/office/drawing/2014/main" id="{9B31142F-FCDB-AB59-E5F2-9615F676F8A9}"/>
              </a:ext>
            </a:extLst>
          </p:cNvPr>
          <p:cNvSpPr txBox="1"/>
          <p:nvPr/>
        </p:nvSpPr>
        <p:spPr>
          <a:xfrm>
            <a:off x="193115" y="1210317"/>
            <a:ext cx="10301220" cy="3594638"/>
          </a:xfrm>
          <a:prstGeom prst="rect">
            <a:avLst/>
          </a:prstGeom>
          <a:noFill/>
        </p:spPr>
        <p:txBody>
          <a:bodyPr wrap="square" rtlCol="0">
            <a:spAutoFit/>
          </a:bodyPr>
          <a:lstStyle/>
          <a:p>
            <a:pPr algn="just">
              <a:lnSpc>
                <a:spcPct val="150000"/>
              </a:lnSpc>
            </a:pPr>
            <a:r>
              <a:rPr lang="tr-TR" sz="2200" dirty="0">
                <a:cs typeface="Calibri" panose="020F0502020204030204" pitchFamily="34" charset="0"/>
              </a:rPr>
              <a:t>Cinsellik bağımlılığı; takıntılı bir şekilde devam eden, hayatın günlük işleyişini bozan, aile, arkadaşlar veya yakın çevre ile ilişkilere zarar veren, iş ya da okul hayatında sorunlara yol açan her türlü cinsel davranışı kapsar.</a:t>
            </a:r>
          </a:p>
          <a:p>
            <a:pPr marL="342900" indent="-342900" algn="just">
              <a:lnSpc>
                <a:spcPct val="150000"/>
              </a:lnSpc>
              <a:buFont typeface="Arial" panose="020B0604020202020204" pitchFamily="34" charset="0"/>
              <a:buChar char="•"/>
            </a:pPr>
            <a:r>
              <a:rPr lang="tr-TR" sz="2200" dirty="0">
                <a:cs typeface="Calibri" panose="020F0502020204030204" pitchFamily="34" charset="0"/>
              </a:rPr>
              <a:t>Düzenli olarak devam eden çevrim içi cinsellik</a:t>
            </a:r>
          </a:p>
          <a:p>
            <a:pPr marL="342900" indent="-342900" algn="just">
              <a:lnSpc>
                <a:spcPct val="150000"/>
              </a:lnSpc>
              <a:buFont typeface="Arial" panose="020B0604020202020204" pitchFamily="34" charset="0"/>
              <a:buChar char="•"/>
            </a:pPr>
            <a:r>
              <a:rPr lang="tr-TR" sz="2200" dirty="0">
                <a:cs typeface="Calibri" panose="020F0502020204030204" pitchFamily="34" charset="0"/>
              </a:rPr>
              <a:t>Teşhircilik</a:t>
            </a:r>
          </a:p>
          <a:p>
            <a:pPr marL="342900" indent="-342900" algn="just">
              <a:lnSpc>
                <a:spcPct val="150000"/>
              </a:lnSpc>
              <a:buFont typeface="Arial" panose="020B0604020202020204" pitchFamily="34" charset="0"/>
              <a:buChar char="•"/>
            </a:pPr>
            <a:r>
              <a:rPr lang="tr-TR" sz="2200" dirty="0">
                <a:cs typeface="Calibri" panose="020F0502020204030204" pitchFamily="34" charset="0"/>
              </a:rPr>
              <a:t>Günübirlik cinsellik</a:t>
            </a:r>
          </a:p>
          <a:p>
            <a:pPr marL="342900" indent="-342900" algn="just">
              <a:lnSpc>
                <a:spcPct val="150000"/>
              </a:lnSpc>
              <a:buFont typeface="Arial" panose="020B0604020202020204" pitchFamily="34" charset="0"/>
              <a:buChar char="•"/>
            </a:pPr>
            <a:r>
              <a:rPr lang="tr-TR" sz="2200" dirty="0">
                <a:cs typeface="Calibri" panose="020F0502020204030204" pitchFamily="34" charset="0"/>
              </a:rPr>
              <a:t>Para ile cinsellik </a:t>
            </a:r>
          </a:p>
        </p:txBody>
      </p:sp>
      <p:pic>
        <p:nvPicPr>
          <p:cNvPr id="2" name="Resim 1">
            <a:extLst>
              <a:ext uri="{FF2B5EF4-FFF2-40B4-BE49-F238E27FC236}">
                <a16:creationId xmlns:a16="http://schemas.microsoft.com/office/drawing/2014/main" id="{B91EC701-22F6-2137-E531-BC220565E1F2}"/>
              </a:ext>
            </a:extLst>
          </p:cNvPr>
          <p:cNvPicPr>
            <a:picLocks noChangeAspect="1"/>
          </p:cNvPicPr>
          <p:nvPr/>
        </p:nvPicPr>
        <p:blipFill>
          <a:blip r:embed="rId3"/>
          <a:stretch>
            <a:fillRect/>
          </a:stretch>
        </p:blipFill>
        <p:spPr>
          <a:xfrm>
            <a:off x="5202194" y="2863329"/>
            <a:ext cx="6354081" cy="3079118"/>
          </a:xfrm>
          <a:prstGeom prst="rect">
            <a:avLst/>
          </a:prstGeom>
        </p:spPr>
      </p:pic>
    </p:spTree>
    <p:extLst>
      <p:ext uri="{BB962C8B-B14F-4D97-AF65-F5344CB8AC3E}">
        <p14:creationId xmlns:p14="http://schemas.microsoft.com/office/powerpoint/2010/main" val="2291892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80329C-CD30-6200-9FB1-DCDD4E501484}"/>
            </a:ext>
          </a:extLst>
        </p:cNvPr>
        <p:cNvGrpSpPr/>
        <p:nvPr/>
      </p:nvGrpSpPr>
      <p:grpSpPr>
        <a:xfrm>
          <a:off x="0" y="0"/>
          <a:ext cx="0" cy="0"/>
          <a:chOff x="0" y="0"/>
          <a:chExt cx="0" cy="0"/>
        </a:xfrm>
      </p:grpSpPr>
      <p:sp>
        <p:nvSpPr>
          <p:cNvPr id="7" name="Metin kutusu 6">
            <a:extLst>
              <a:ext uri="{FF2B5EF4-FFF2-40B4-BE49-F238E27FC236}">
                <a16:creationId xmlns:a16="http://schemas.microsoft.com/office/drawing/2014/main" id="{27227881-C5FB-44E7-595C-7F6F3C55C368}"/>
              </a:ext>
            </a:extLst>
          </p:cNvPr>
          <p:cNvSpPr txBox="1"/>
          <p:nvPr/>
        </p:nvSpPr>
        <p:spPr>
          <a:xfrm>
            <a:off x="193116" y="172097"/>
            <a:ext cx="9678672" cy="523220"/>
          </a:xfrm>
          <a:prstGeom prst="rect">
            <a:avLst/>
          </a:prstGeom>
          <a:noFill/>
        </p:spPr>
        <p:txBody>
          <a:bodyPr wrap="square" rtlCol="0">
            <a:spAutoFit/>
          </a:bodyPr>
          <a:lstStyle/>
          <a:p>
            <a:r>
              <a:rPr lang="tr-TR" sz="2800" b="1" dirty="0">
                <a:solidFill>
                  <a:srgbClr val="114533"/>
                </a:solidFill>
              </a:rPr>
              <a:t>ÇEVRİM İÇİ CİNSELLİK BAĞIMLILIĞI</a:t>
            </a:r>
            <a:endParaRPr lang="tr-TR" sz="2800" dirty="0">
              <a:solidFill>
                <a:srgbClr val="114533"/>
              </a:solidFill>
            </a:endParaRPr>
          </a:p>
        </p:txBody>
      </p:sp>
      <p:sp>
        <p:nvSpPr>
          <p:cNvPr id="3" name="Metin kutusu 2">
            <a:extLst>
              <a:ext uri="{FF2B5EF4-FFF2-40B4-BE49-F238E27FC236}">
                <a16:creationId xmlns:a16="http://schemas.microsoft.com/office/drawing/2014/main" id="{639B2FC2-B8DD-A19C-D0AA-23EF5EB5C619}"/>
              </a:ext>
            </a:extLst>
          </p:cNvPr>
          <p:cNvSpPr txBox="1"/>
          <p:nvPr/>
        </p:nvSpPr>
        <p:spPr>
          <a:xfrm>
            <a:off x="193115" y="1210317"/>
            <a:ext cx="10301220" cy="4106124"/>
          </a:xfrm>
          <a:prstGeom prst="rect">
            <a:avLst/>
          </a:prstGeom>
          <a:noFill/>
        </p:spPr>
        <p:txBody>
          <a:bodyPr wrap="square" rtlCol="0">
            <a:spAutoFit/>
          </a:bodyPr>
          <a:lstStyle/>
          <a:p>
            <a:pPr algn="just">
              <a:lnSpc>
                <a:spcPct val="150000"/>
              </a:lnSpc>
            </a:pPr>
            <a:r>
              <a:rPr lang="tr-TR" sz="2200" b="1" dirty="0">
                <a:cs typeface="Calibri" panose="020F0502020204030204" pitchFamily="34" charset="0"/>
              </a:rPr>
              <a:t>Uyarı işaretleri</a:t>
            </a:r>
            <a:endParaRPr lang="tr-TR" sz="2200" dirty="0">
              <a:cs typeface="Calibri" panose="020F0502020204030204" pitchFamily="34" charset="0"/>
            </a:endParaRPr>
          </a:p>
          <a:p>
            <a:pPr marL="342900" indent="-342900" algn="just">
              <a:lnSpc>
                <a:spcPct val="150000"/>
              </a:lnSpc>
              <a:buFont typeface="Arial" panose="020B0604020202020204" pitchFamily="34" charset="0"/>
              <a:buChar char="•"/>
            </a:pPr>
            <a:r>
              <a:rPr lang="tr-TR" sz="2200" dirty="0">
                <a:cs typeface="Calibri" panose="020F0502020204030204" pitchFamily="34" charset="0"/>
              </a:rPr>
              <a:t>Sinirlilik, gerginlik</a:t>
            </a:r>
          </a:p>
          <a:p>
            <a:pPr marL="342900" indent="-342900" algn="just">
              <a:lnSpc>
                <a:spcPct val="150000"/>
              </a:lnSpc>
              <a:buFont typeface="Arial" panose="020B0604020202020204" pitchFamily="34" charset="0"/>
              <a:buChar char="•"/>
            </a:pPr>
            <a:r>
              <a:rPr lang="tr-TR" sz="2200" dirty="0">
                <a:cs typeface="Calibri" panose="020F0502020204030204" pitchFamily="34" charset="0"/>
              </a:rPr>
              <a:t>Sosyal çevre ile ilişkileri zayıflatmak </a:t>
            </a:r>
          </a:p>
          <a:p>
            <a:pPr marL="342900" indent="-342900" algn="just">
              <a:lnSpc>
                <a:spcPct val="150000"/>
              </a:lnSpc>
              <a:buFont typeface="Arial" panose="020B0604020202020204" pitchFamily="34" charset="0"/>
              <a:buChar char="•"/>
            </a:pPr>
            <a:r>
              <a:rPr lang="tr-TR" sz="2200" dirty="0">
                <a:cs typeface="Calibri" panose="020F0502020204030204" pitchFamily="34" charset="0"/>
              </a:rPr>
              <a:t>Yanlışlarından ve olumsuz duygu durumundan başkalarını sorumlu tutmak </a:t>
            </a:r>
          </a:p>
          <a:p>
            <a:pPr marL="342900" indent="-342900" algn="just">
              <a:lnSpc>
                <a:spcPct val="150000"/>
              </a:lnSpc>
              <a:buFont typeface="Arial" panose="020B0604020202020204" pitchFamily="34" charset="0"/>
              <a:buChar char="•"/>
            </a:pPr>
            <a:r>
              <a:rPr lang="tr-TR" sz="2200" dirty="0">
                <a:cs typeface="Calibri" panose="020F0502020204030204" pitchFamily="34" charset="0"/>
              </a:rPr>
              <a:t>Önceden yapmayı sevdiklerini sevmemek, istediklerini istememek</a:t>
            </a:r>
          </a:p>
          <a:p>
            <a:pPr marL="342900" indent="-342900" algn="just">
              <a:lnSpc>
                <a:spcPct val="150000"/>
              </a:lnSpc>
              <a:buFont typeface="Arial" panose="020B0604020202020204" pitchFamily="34" charset="0"/>
              <a:buChar char="•"/>
            </a:pPr>
            <a:r>
              <a:rPr lang="tr-TR" sz="2200" dirty="0">
                <a:cs typeface="Calibri" panose="020F0502020204030204" pitchFamily="34" charset="0"/>
              </a:rPr>
              <a:t>Devamlı porno sitelerine üye olmak, dergilerini almak </a:t>
            </a:r>
          </a:p>
          <a:p>
            <a:pPr marL="342900" indent="-342900" algn="just">
              <a:lnSpc>
                <a:spcPct val="150000"/>
              </a:lnSpc>
              <a:buFont typeface="Arial" panose="020B0604020202020204" pitchFamily="34" charset="0"/>
              <a:buChar char="•"/>
            </a:pPr>
            <a:r>
              <a:rPr lang="tr-TR" sz="2200" dirty="0">
                <a:cs typeface="Calibri" panose="020F0502020204030204" pitchFamily="34" charset="0"/>
              </a:rPr>
              <a:t>Devamlı cinsel içerikli şakalar yapmak, fıkralar anlatmak </a:t>
            </a:r>
          </a:p>
          <a:p>
            <a:pPr marL="342900" indent="-342900" algn="just">
              <a:lnSpc>
                <a:spcPct val="150000"/>
              </a:lnSpc>
              <a:buFont typeface="Arial" panose="020B0604020202020204" pitchFamily="34" charset="0"/>
              <a:buChar char="•"/>
            </a:pPr>
            <a:r>
              <a:rPr lang="tr-TR" sz="2200" dirty="0">
                <a:cs typeface="Calibri" panose="020F0502020204030204" pitchFamily="34" charset="0"/>
              </a:rPr>
              <a:t>Gerçekçi olmayan cinsel isteklere sahip olmak</a:t>
            </a:r>
          </a:p>
        </p:txBody>
      </p:sp>
      <p:pic>
        <p:nvPicPr>
          <p:cNvPr id="4" name="Resim 3">
            <a:extLst>
              <a:ext uri="{FF2B5EF4-FFF2-40B4-BE49-F238E27FC236}">
                <a16:creationId xmlns:a16="http://schemas.microsoft.com/office/drawing/2014/main" id="{F0DEB315-8A48-6709-4A50-998976E4374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332442" flipH="1">
            <a:off x="10199508" y="1541559"/>
            <a:ext cx="589654" cy="2325902"/>
          </a:xfrm>
          <a:prstGeom prst="rect">
            <a:avLst/>
          </a:prstGeom>
        </p:spPr>
      </p:pic>
    </p:spTree>
    <p:extLst>
      <p:ext uri="{BB962C8B-B14F-4D97-AF65-F5344CB8AC3E}">
        <p14:creationId xmlns:p14="http://schemas.microsoft.com/office/powerpoint/2010/main" val="3137165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90CE5B-DB7D-7724-BCCE-84813A09C8BA}"/>
            </a:ext>
          </a:extLst>
        </p:cNvPr>
        <p:cNvGrpSpPr/>
        <p:nvPr/>
      </p:nvGrpSpPr>
      <p:grpSpPr>
        <a:xfrm>
          <a:off x="0" y="0"/>
          <a:ext cx="0" cy="0"/>
          <a:chOff x="0" y="0"/>
          <a:chExt cx="0" cy="0"/>
        </a:xfrm>
      </p:grpSpPr>
      <p:sp>
        <p:nvSpPr>
          <p:cNvPr id="5" name="Metin kutusu 4">
            <a:extLst>
              <a:ext uri="{FF2B5EF4-FFF2-40B4-BE49-F238E27FC236}">
                <a16:creationId xmlns:a16="http://schemas.microsoft.com/office/drawing/2014/main" id="{8BBEF996-8E52-1660-B725-B5107AFFD226}"/>
              </a:ext>
            </a:extLst>
          </p:cNvPr>
          <p:cNvSpPr txBox="1"/>
          <p:nvPr/>
        </p:nvSpPr>
        <p:spPr>
          <a:xfrm>
            <a:off x="881377" y="1736977"/>
            <a:ext cx="10429245" cy="4154984"/>
          </a:xfrm>
          <a:prstGeom prst="rect">
            <a:avLst/>
          </a:prstGeom>
          <a:noFill/>
        </p:spPr>
        <p:txBody>
          <a:bodyPr wrap="square" rtlCol="0">
            <a:spAutoFit/>
          </a:bodyPr>
          <a:lstStyle/>
          <a:p>
            <a:r>
              <a:rPr lang="tr-TR" sz="6600" b="1" dirty="0">
                <a:solidFill>
                  <a:srgbClr val="114533"/>
                </a:solidFill>
              </a:rPr>
              <a:t>İNTERNET BAĞIMLILIĞI </a:t>
            </a:r>
            <a:br>
              <a:rPr lang="tr-TR" sz="6600" b="1" dirty="0">
                <a:solidFill>
                  <a:srgbClr val="114533"/>
                </a:solidFill>
              </a:rPr>
            </a:br>
            <a:r>
              <a:rPr lang="tr-TR" sz="6600" b="1" dirty="0">
                <a:solidFill>
                  <a:srgbClr val="114533"/>
                </a:solidFill>
              </a:rPr>
              <a:t>İLE İLGİLİ DOĞRU BİLİNEN YANLIŞLAR SİZCE NELER OLABİLİR?</a:t>
            </a:r>
            <a:endParaRPr lang="tr-TR" sz="6600" dirty="0">
              <a:solidFill>
                <a:srgbClr val="114533"/>
              </a:solidFill>
            </a:endParaRPr>
          </a:p>
        </p:txBody>
      </p:sp>
    </p:spTree>
    <p:extLst>
      <p:ext uri="{BB962C8B-B14F-4D97-AF65-F5344CB8AC3E}">
        <p14:creationId xmlns:p14="http://schemas.microsoft.com/office/powerpoint/2010/main" val="2409974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D74359-18A0-ADF1-079C-1A0990BD3214}"/>
            </a:ext>
          </a:extLst>
        </p:cNvPr>
        <p:cNvGrpSpPr/>
        <p:nvPr/>
      </p:nvGrpSpPr>
      <p:grpSpPr>
        <a:xfrm>
          <a:off x="0" y="0"/>
          <a:ext cx="0" cy="0"/>
          <a:chOff x="0" y="0"/>
          <a:chExt cx="0" cy="0"/>
        </a:xfrm>
      </p:grpSpPr>
      <p:sp>
        <p:nvSpPr>
          <p:cNvPr id="7" name="Metin kutusu 6">
            <a:extLst>
              <a:ext uri="{FF2B5EF4-FFF2-40B4-BE49-F238E27FC236}">
                <a16:creationId xmlns:a16="http://schemas.microsoft.com/office/drawing/2014/main" id="{C7B6CC9D-39C7-3C75-A7E7-8ABCEB074BC1}"/>
              </a:ext>
            </a:extLst>
          </p:cNvPr>
          <p:cNvSpPr txBox="1"/>
          <p:nvPr/>
        </p:nvSpPr>
        <p:spPr>
          <a:xfrm>
            <a:off x="193116" y="172097"/>
            <a:ext cx="9678672" cy="523220"/>
          </a:xfrm>
          <a:prstGeom prst="rect">
            <a:avLst/>
          </a:prstGeom>
          <a:noFill/>
        </p:spPr>
        <p:txBody>
          <a:bodyPr wrap="square" rtlCol="0">
            <a:spAutoFit/>
          </a:bodyPr>
          <a:lstStyle/>
          <a:p>
            <a:r>
              <a:rPr lang="tr-TR" sz="2800" b="1" dirty="0">
                <a:solidFill>
                  <a:srgbClr val="114533"/>
                </a:solidFill>
              </a:rPr>
              <a:t>BAĞIMLILIĞININ NEDENLERİ</a:t>
            </a:r>
            <a:endParaRPr lang="tr-TR" sz="2800" dirty="0">
              <a:solidFill>
                <a:srgbClr val="114533"/>
              </a:solidFill>
            </a:endParaRPr>
          </a:p>
        </p:txBody>
      </p:sp>
      <p:sp>
        <p:nvSpPr>
          <p:cNvPr id="3" name="Metin kutusu 2">
            <a:extLst>
              <a:ext uri="{FF2B5EF4-FFF2-40B4-BE49-F238E27FC236}">
                <a16:creationId xmlns:a16="http://schemas.microsoft.com/office/drawing/2014/main" id="{E0C261C8-C791-22D4-0FD9-6692A4A540D2}"/>
              </a:ext>
            </a:extLst>
          </p:cNvPr>
          <p:cNvSpPr txBox="1"/>
          <p:nvPr/>
        </p:nvSpPr>
        <p:spPr>
          <a:xfrm>
            <a:off x="193115" y="1210317"/>
            <a:ext cx="5515707" cy="4614020"/>
          </a:xfrm>
          <a:prstGeom prst="rect">
            <a:avLst/>
          </a:prstGeom>
          <a:noFill/>
        </p:spPr>
        <p:txBody>
          <a:bodyPr wrap="square" rtlCol="0">
            <a:spAutoFit/>
          </a:bodyPr>
          <a:lstStyle/>
          <a:p>
            <a:pPr algn="just">
              <a:lnSpc>
                <a:spcPct val="150000"/>
              </a:lnSpc>
            </a:pPr>
            <a:r>
              <a:rPr lang="tr-TR" sz="2200" b="1" dirty="0">
                <a:cs typeface="Calibri" panose="020F0502020204030204" pitchFamily="34" charset="0"/>
              </a:rPr>
              <a:t>Genetik Nedenler</a:t>
            </a:r>
            <a:endParaRPr lang="tr-TR" sz="2200" dirty="0">
              <a:cs typeface="Calibri" panose="020F0502020204030204" pitchFamily="34" charset="0"/>
            </a:endParaRPr>
          </a:p>
          <a:p>
            <a:pPr marL="342900" indent="-342900">
              <a:lnSpc>
                <a:spcPct val="150000"/>
              </a:lnSpc>
              <a:buFont typeface="Arial" panose="020B0604020202020204" pitchFamily="34" charset="0"/>
              <a:buChar char="•"/>
            </a:pPr>
            <a:r>
              <a:rPr lang="tr-TR" sz="2200" dirty="0">
                <a:cs typeface="Calibri" panose="020F0502020204030204" pitchFamily="34" charset="0"/>
              </a:rPr>
              <a:t>Yaş</a:t>
            </a:r>
          </a:p>
          <a:p>
            <a:pPr marL="342900" indent="-342900">
              <a:lnSpc>
                <a:spcPct val="150000"/>
              </a:lnSpc>
              <a:buFont typeface="Arial" panose="020B0604020202020204" pitchFamily="34" charset="0"/>
              <a:buChar char="•"/>
            </a:pPr>
            <a:r>
              <a:rPr lang="tr-TR" sz="2200" dirty="0">
                <a:cs typeface="Calibri" panose="020F0502020204030204" pitchFamily="34" charset="0"/>
              </a:rPr>
              <a:t>Cinsiyet</a:t>
            </a:r>
          </a:p>
          <a:p>
            <a:pPr marL="342900" indent="-342900">
              <a:lnSpc>
                <a:spcPct val="150000"/>
              </a:lnSpc>
              <a:buFont typeface="Arial" panose="020B0604020202020204" pitchFamily="34" charset="0"/>
              <a:buChar char="•"/>
            </a:pPr>
            <a:r>
              <a:rPr lang="tr-TR" sz="2200" dirty="0">
                <a:cs typeface="Calibri" panose="020F0502020204030204" pitchFamily="34" charset="0"/>
              </a:rPr>
              <a:t>Başka bir psikolojik sorunun varlığı</a:t>
            </a:r>
          </a:p>
          <a:p>
            <a:pPr marL="342900" indent="-342900">
              <a:lnSpc>
                <a:spcPct val="150000"/>
              </a:lnSpc>
              <a:buFont typeface="Arial" panose="020B0604020202020204" pitchFamily="34" charset="0"/>
              <a:buChar char="•"/>
            </a:pPr>
            <a:r>
              <a:rPr lang="tr-TR" sz="2200" i="1" dirty="0">
                <a:cs typeface="Calibri" panose="020F0502020204030204" pitchFamily="34" charset="0"/>
              </a:rPr>
              <a:t>Dikkat eksikliği</a:t>
            </a:r>
          </a:p>
          <a:p>
            <a:pPr marL="342900" indent="-342900">
              <a:lnSpc>
                <a:spcPct val="150000"/>
              </a:lnSpc>
              <a:buFont typeface="Arial" panose="020B0604020202020204" pitchFamily="34" charset="0"/>
              <a:buChar char="•"/>
            </a:pPr>
            <a:r>
              <a:rPr lang="tr-TR" sz="2200" i="1" dirty="0">
                <a:cs typeface="Calibri" panose="020F0502020204030204" pitchFamily="34" charset="0"/>
              </a:rPr>
              <a:t>Hiperaktivite bozukluğu</a:t>
            </a:r>
          </a:p>
          <a:p>
            <a:pPr marL="342900" indent="-342900">
              <a:lnSpc>
                <a:spcPct val="150000"/>
              </a:lnSpc>
              <a:buFont typeface="Arial" panose="020B0604020202020204" pitchFamily="34" charset="0"/>
              <a:buChar char="•"/>
            </a:pPr>
            <a:r>
              <a:rPr lang="tr-TR" sz="2200" i="1" dirty="0">
                <a:cs typeface="Calibri" panose="020F0502020204030204" pitchFamily="34" charset="0"/>
              </a:rPr>
              <a:t>Sosyal fobi</a:t>
            </a:r>
          </a:p>
          <a:p>
            <a:pPr marL="342900" indent="-342900">
              <a:lnSpc>
                <a:spcPct val="150000"/>
              </a:lnSpc>
              <a:buFont typeface="Arial" panose="020B0604020202020204" pitchFamily="34" charset="0"/>
              <a:buChar char="•"/>
            </a:pPr>
            <a:r>
              <a:rPr lang="tr-TR" sz="2200" i="1" dirty="0">
                <a:cs typeface="Calibri" panose="020F0502020204030204" pitchFamily="34" charset="0"/>
              </a:rPr>
              <a:t>Hafif depresyon</a:t>
            </a:r>
          </a:p>
          <a:p>
            <a:pPr marL="342900" indent="-342900">
              <a:lnSpc>
                <a:spcPct val="150000"/>
              </a:lnSpc>
              <a:buFont typeface="Arial" panose="020B0604020202020204" pitchFamily="34" charset="0"/>
              <a:buChar char="•"/>
            </a:pPr>
            <a:r>
              <a:rPr lang="tr-TR" sz="2200" i="1" dirty="0">
                <a:cs typeface="Calibri" panose="020F0502020204030204" pitchFamily="34" charset="0"/>
              </a:rPr>
              <a:t>Ailede bağımlılığa yatkınlık </a:t>
            </a:r>
          </a:p>
        </p:txBody>
      </p:sp>
      <p:pic>
        <p:nvPicPr>
          <p:cNvPr id="2" name="Resim 1">
            <a:extLst>
              <a:ext uri="{FF2B5EF4-FFF2-40B4-BE49-F238E27FC236}">
                <a16:creationId xmlns:a16="http://schemas.microsoft.com/office/drawing/2014/main" id="{A62B786D-DD12-AECD-04B0-15D3EA602A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08822" y="1210317"/>
            <a:ext cx="4325973" cy="4325973"/>
          </a:xfrm>
          <a:prstGeom prst="rect">
            <a:avLst/>
          </a:prstGeom>
        </p:spPr>
      </p:pic>
    </p:spTree>
    <p:extLst>
      <p:ext uri="{BB962C8B-B14F-4D97-AF65-F5344CB8AC3E}">
        <p14:creationId xmlns:p14="http://schemas.microsoft.com/office/powerpoint/2010/main" val="3962192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F16349-9B44-84B9-D5EE-F41F315952DD}"/>
            </a:ext>
          </a:extLst>
        </p:cNvPr>
        <p:cNvGrpSpPr/>
        <p:nvPr/>
      </p:nvGrpSpPr>
      <p:grpSpPr>
        <a:xfrm>
          <a:off x="0" y="0"/>
          <a:ext cx="0" cy="0"/>
          <a:chOff x="0" y="0"/>
          <a:chExt cx="0" cy="0"/>
        </a:xfrm>
      </p:grpSpPr>
      <p:sp>
        <p:nvSpPr>
          <p:cNvPr id="7" name="Metin kutusu 6">
            <a:extLst>
              <a:ext uri="{FF2B5EF4-FFF2-40B4-BE49-F238E27FC236}">
                <a16:creationId xmlns:a16="http://schemas.microsoft.com/office/drawing/2014/main" id="{DA4D1063-A886-95FD-EC6C-82BB83F48BE3}"/>
              </a:ext>
            </a:extLst>
          </p:cNvPr>
          <p:cNvSpPr txBox="1"/>
          <p:nvPr/>
        </p:nvSpPr>
        <p:spPr>
          <a:xfrm>
            <a:off x="193116" y="172097"/>
            <a:ext cx="9678672" cy="523220"/>
          </a:xfrm>
          <a:prstGeom prst="rect">
            <a:avLst/>
          </a:prstGeom>
          <a:noFill/>
        </p:spPr>
        <p:txBody>
          <a:bodyPr wrap="square" rtlCol="0">
            <a:spAutoFit/>
          </a:bodyPr>
          <a:lstStyle/>
          <a:p>
            <a:r>
              <a:rPr lang="tr-TR" sz="2800" b="1" dirty="0">
                <a:solidFill>
                  <a:srgbClr val="114533"/>
                </a:solidFill>
              </a:rPr>
              <a:t>BAĞIMLILIĞININ NEDENLERİ</a:t>
            </a:r>
            <a:endParaRPr lang="tr-TR" sz="2800" dirty="0">
              <a:solidFill>
                <a:srgbClr val="114533"/>
              </a:solidFill>
            </a:endParaRPr>
          </a:p>
        </p:txBody>
      </p:sp>
      <p:sp>
        <p:nvSpPr>
          <p:cNvPr id="3" name="Metin kutusu 2">
            <a:extLst>
              <a:ext uri="{FF2B5EF4-FFF2-40B4-BE49-F238E27FC236}">
                <a16:creationId xmlns:a16="http://schemas.microsoft.com/office/drawing/2014/main" id="{1AA58EBA-3925-41ED-79BC-79256D6FB94F}"/>
              </a:ext>
            </a:extLst>
          </p:cNvPr>
          <p:cNvSpPr txBox="1"/>
          <p:nvPr/>
        </p:nvSpPr>
        <p:spPr>
          <a:xfrm>
            <a:off x="193115" y="1210317"/>
            <a:ext cx="5515707" cy="5121787"/>
          </a:xfrm>
          <a:prstGeom prst="rect">
            <a:avLst/>
          </a:prstGeom>
          <a:noFill/>
        </p:spPr>
        <p:txBody>
          <a:bodyPr wrap="square" rtlCol="0">
            <a:spAutoFit/>
          </a:bodyPr>
          <a:lstStyle/>
          <a:p>
            <a:pPr algn="just">
              <a:lnSpc>
                <a:spcPct val="150000"/>
              </a:lnSpc>
            </a:pPr>
            <a:r>
              <a:rPr lang="tr-TR" sz="2200" b="1" dirty="0">
                <a:cs typeface="Calibri" panose="020F0502020204030204" pitchFamily="34" charset="0"/>
              </a:rPr>
              <a:t>Psikolojik Nedenler</a:t>
            </a:r>
            <a:endParaRPr lang="tr-TR" sz="2200" dirty="0">
              <a:cs typeface="Calibri" panose="020F0502020204030204" pitchFamily="34" charset="0"/>
            </a:endParaRPr>
          </a:p>
          <a:p>
            <a:pPr marL="342900" indent="-342900">
              <a:lnSpc>
                <a:spcPct val="150000"/>
              </a:lnSpc>
              <a:buFont typeface="Arial" panose="020B0604020202020204" pitchFamily="34" charset="0"/>
              <a:buChar char="•"/>
            </a:pPr>
            <a:r>
              <a:rPr lang="tr-TR" sz="2200" dirty="0">
                <a:cs typeface="Calibri" panose="020F0502020204030204" pitchFamily="34" charset="0"/>
              </a:rPr>
              <a:t>Kişilik ve mizaç faktörleri</a:t>
            </a:r>
          </a:p>
          <a:p>
            <a:pPr marL="342900" indent="-342900">
              <a:lnSpc>
                <a:spcPct val="150000"/>
              </a:lnSpc>
              <a:buFont typeface="Arial" panose="020B0604020202020204" pitchFamily="34" charset="0"/>
              <a:buChar char="•"/>
            </a:pPr>
            <a:r>
              <a:rPr lang="tr-TR" sz="2200" dirty="0">
                <a:cs typeface="Calibri" panose="020F0502020204030204" pitchFamily="34" charset="0"/>
              </a:rPr>
              <a:t>Belirsizlik ve risk altında zayıf karar verme becerisi</a:t>
            </a:r>
          </a:p>
          <a:p>
            <a:pPr marL="342900" indent="-342900">
              <a:lnSpc>
                <a:spcPct val="150000"/>
              </a:lnSpc>
              <a:buFont typeface="Arial" panose="020B0604020202020204" pitchFamily="34" charset="0"/>
              <a:buChar char="•"/>
            </a:pPr>
            <a:r>
              <a:rPr lang="tr-TR" sz="2200" dirty="0">
                <a:cs typeface="Calibri" panose="020F0502020204030204" pitchFamily="34" charset="0"/>
              </a:rPr>
              <a:t>Psikososyal risk faktörleri</a:t>
            </a:r>
          </a:p>
          <a:p>
            <a:pPr marL="342900" indent="-342900">
              <a:lnSpc>
                <a:spcPct val="150000"/>
              </a:lnSpc>
              <a:buFont typeface="Arial" panose="020B0604020202020204" pitchFamily="34" charset="0"/>
              <a:buChar char="•"/>
            </a:pPr>
            <a:r>
              <a:rPr lang="tr-TR" sz="2200" dirty="0">
                <a:cs typeface="Calibri" panose="020F0502020204030204" pitchFamily="34" charset="0"/>
              </a:rPr>
              <a:t>Dürtüsellik</a:t>
            </a:r>
          </a:p>
          <a:p>
            <a:pPr marL="342900" indent="-342900">
              <a:lnSpc>
                <a:spcPct val="150000"/>
              </a:lnSpc>
              <a:buFont typeface="Arial" panose="020B0604020202020204" pitchFamily="34" charset="0"/>
              <a:buChar char="•"/>
            </a:pPr>
            <a:r>
              <a:rPr lang="tr-TR" sz="2200" dirty="0">
                <a:cs typeface="Calibri" panose="020F0502020204030204" pitchFamily="34" charset="0"/>
              </a:rPr>
              <a:t>İçe kapanıklık</a:t>
            </a:r>
          </a:p>
          <a:p>
            <a:pPr marL="342900" indent="-342900">
              <a:lnSpc>
                <a:spcPct val="150000"/>
              </a:lnSpc>
              <a:buFont typeface="Arial" panose="020B0604020202020204" pitchFamily="34" charset="0"/>
              <a:buChar char="•"/>
            </a:pPr>
            <a:r>
              <a:rPr lang="tr-TR" sz="2200" dirty="0">
                <a:cs typeface="Calibri" panose="020F0502020204030204" pitchFamily="34" charset="0"/>
              </a:rPr>
              <a:t>Öz güven eksikliği</a:t>
            </a:r>
          </a:p>
          <a:p>
            <a:pPr marL="342900" indent="-342900">
              <a:lnSpc>
                <a:spcPct val="150000"/>
              </a:lnSpc>
              <a:buFont typeface="Arial" panose="020B0604020202020204" pitchFamily="34" charset="0"/>
              <a:buChar char="•"/>
            </a:pPr>
            <a:r>
              <a:rPr lang="tr-TR" sz="2200" dirty="0">
                <a:cs typeface="Calibri" panose="020F0502020204030204" pitchFamily="34" charset="0"/>
              </a:rPr>
              <a:t>İstenmeyen duygulardan kolayca kaçış</a:t>
            </a:r>
          </a:p>
          <a:p>
            <a:pPr marL="342900" indent="-342900">
              <a:lnSpc>
                <a:spcPct val="150000"/>
              </a:lnSpc>
              <a:buFont typeface="Arial" panose="020B0604020202020204" pitchFamily="34" charset="0"/>
              <a:buChar char="•"/>
            </a:pPr>
            <a:r>
              <a:rPr lang="tr-TR" sz="2200" dirty="0">
                <a:cs typeface="Calibri" panose="020F0502020204030204" pitchFamily="34" charset="0"/>
              </a:rPr>
              <a:t>Verdiği geçici rahatlık hissi</a:t>
            </a:r>
            <a:endParaRPr lang="en-US" sz="2200" dirty="0">
              <a:cs typeface="Calibri" panose="020F0502020204030204" pitchFamily="34" charset="0"/>
            </a:endParaRPr>
          </a:p>
        </p:txBody>
      </p:sp>
      <p:pic>
        <p:nvPicPr>
          <p:cNvPr id="4" name="Resim 3">
            <a:extLst>
              <a:ext uri="{FF2B5EF4-FFF2-40B4-BE49-F238E27FC236}">
                <a16:creationId xmlns:a16="http://schemas.microsoft.com/office/drawing/2014/main" id="{8B8612E0-FED3-F3D8-9C40-28FD34E9D9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4774" y="2990335"/>
            <a:ext cx="5600550" cy="2817543"/>
          </a:xfrm>
          <a:prstGeom prst="rect">
            <a:avLst/>
          </a:prstGeom>
        </p:spPr>
      </p:pic>
    </p:spTree>
    <p:extLst>
      <p:ext uri="{BB962C8B-B14F-4D97-AF65-F5344CB8AC3E}">
        <p14:creationId xmlns:p14="http://schemas.microsoft.com/office/powerpoint/2010/main" val="3322372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0661E0-FE02-B8E6-590A-836077563F50}"/>
            </a:ext>
          </a:extLst>
        </p:cNvPr>
        <p:cNvGrpSpPr/>
        <p:nvPr/>
      </p:nvGrpSpPr>
      <p:grpSpPr>
        <a:xfrm>
          <a:off x="0" y="0"/>
          <a:ext cx="0" cy="0"/>
          <a:chOff x="0" y="0"/>
          <a:chExt cx="0" cy="0"/>
        </a:xfrm>
      </p:grpSpPr>
      <p:sp>
        <p:nvSpPr>
          <p:cNvPr id="7" name="Metin kutusu 6">
            <a:extLst>
              <a:ext uri="{FF2B5EF4-FFF2-40B4-BE49-F238E27FC236}">
                <a16:creationId xmlns:a16="http://schemas.microsoft.com/office/drawing/2014/main" id="{710F4AEF-AFF4-C3F9-8525-CDA25548A90D}"/>
              </a:ext>
            </a:extLst>
          </p:cNvPr>
          <p:cNvSpPr txBox="1"/>
          <p:nvPr/>
        </p:nvSpPr>
        <p:spPr>
          <a:xfrm>
            <a:off x="193116" y="172097"/>
            <a:ext cx="9678672" cy="523220"/>
          </a:xfrm>
          <a:prstGeom prst="rect">
            <a:avLst/>
          </a:prstGeom>
          <a:noFill/>
        </p:spPr>
        <p:txBody>
          <a:bodyPr wrap="square" rtlCol="0">
            <a:spAutoFit/>
          </a:bodyPr>
          <a:lstStyle/>
          <a:p>
            <a:r>
              <a:rPr lang="tr-TR" sz="2800" b="1" dirty="0">
                <a:solidFill>
                  <a:srgbClr val="114533"/>
                </a:solidFill>
              </a:rPr>
              <a:t>BAĞIMLILIĞININ NEDENLERİ</a:t>
            </a:r>
            <a:endParaRPr lang="tr-TR" sz="2800" dirty="0">
              <a:solidFill>
                <a:srgbClr val="114533"/>
              </a:solidFill>
            </a:endParaRPr>
          </a:p>
        </p:txBody>
      </p:sp>
      <p:sp>
        <p:nvSpPr>
          <p:cNvPr id="3" name="Metin kutusu 2">
            <a:extLst>
              <a:ext uri="{FF2B5EF4-FFF2-40B4-BE49-F238E27FC236}">
                <a16:creationId xmlns:a16="http://schemas.microsoft.com/office/drawing/2014/main" id="{14294D3F-58AF-5C14-DC58-E1DBD9930521}"/>
              </a:ext>
            </a:extLst>
          </p:cNvPr>
          <p:cNvSpPr txBox="1"/>
          <p:nvPr/>
        </p:nvSpPr>
        <p:spPr>
          <a:xfrm>
            <a:off x="193115" y="1210317"/>
            <a:ext cx="5515707" cy="4102470"/>
          </a:xfrm>
          <a:prstGeom prst="rect">
            <a:avLst/>
          </a:prstGeom>
          <a:noFill/>
        </p:spPr>
        <p:txBody>
          <a:bodyPr wrap="square" rtlCol="0">
            <a:spAutoFit/>
          </a:bodyPr>
          <a:lstStyle/>
          <a:p>
            <a:pPr algn="just">
              <a:lnSpc>
                <a:spcPct val="150000"/>
              </a:lnSpc>
            </a:pPr>
            <a:r>
              <a:rPr lang="tr-TR" sz="2200" b="1" dirty="0">
                <a:cs typeface="Calibri" panose="020F0502020204030204" pitchFamily="34" charset="0"/>
              </a:rPr>
              <a:t>Sosyal ve Çevresel Nedenler</a:t>
            </a:r>
            <a:endParaRPr lang="tr-TR" sz="2200" dirty="0">
              <a:cs typeface="Calibri" panose="020F0502020204030204" pitchFamily="34" charset="0"/>
            </a:endParaRPr>
          </a:p>
          <a:p>
            <a:pPr marL="342900" indent="-342900">
              <a:lnSpc>
                <a:spcPct val="150000"/>
              </a:lnSpc>
              <a:buFont typeface="Arial" panose="020B0604020202020204" pitchFamily="34" charset="0"/>
              <a:buChar char="•"/>
            </a:pPr>
            <a:r>
              <a:rPr lang="tr-TR" sz="2200" dirty="0">
                <a:cs typeface="Calibri" panose="020F0502020204030204" pitchFamily="34" charset="0"/>
              </a:rPr>
              <a:t>Merak</a:t>
            </a:r>
          </a:p>
          <a:p>
            <a:pPr marL="342900" indent="-342900">
              <a:lnSpc>
                <a:spcPct val="150000"/>
              </a:lnSpc>
              <a:buFont typeface="Arial" panose="020B0604020202020204" pitchFamily="34" charset="0"/>
              <a:buChar char="•"/>
            </a:pPr>
            <a:r>
              <a:rPr lang="tr-TR" sz="2200" dirty="0">
                <a:cs typeface="Calibri" panose="020F0502020204030204" pitchFamily="34" charset="0"/>
              </a:rPr>
              <a:t>Arkadaş faktörü</a:t>
            </a:r>
          </a:p>
          <a:p>
            <a:pPr marL="342900" indent="-342900">
              <a:lnSpc>
                <a:spcPct val="150000"/>
              </a:lnSpc>
              <a:buFont typeface="Arial" panose="020B0604020202020204" pitchFamily="34" charset="0"/>
              <a:buChar char="•"/>
            </a:pPr>
            <a:r>
              <a:rPr lang="tr-TR" sz="2200" dirty="0">
                <a:cs typeface="Calibri" panose="020F0502020204030204" pitchFamily="34" charset="0"/>
              </a:rPr>
              <a:t>Kabul görme ve yakın ilişkiler kurma</a:t>
            </a:r>
          </a:p>
          <a:p>
            <a:pPr marL="342900" indent="-342900">
              <a:lnSpc>
                <a:spcPct val="150000"/>
              </a:lnSpc>
              <a:buFont typeface="Arial" panose="020B0604020202020204" pitchFamily="34" charset="0"/>
              <a:buChar char="•"/>
            </a:pPr>
            <a:r>
              <a:rPr lang="tr-TR" sz="2200" dirty="0">
                <a:cs typeface="Calibri" panose="020F0502020204030204" pitchFamily="34" charset="0"/>
              </a:rPr>
              <a:t>Sosyal ilişkilerde yaşanan sorunlu deneyimler</a:t>
            </a:r>
          </a:p>
          <a:p>
            <a:pPr marL="342900" indent="-342900">
              <a:lnSpc>
                <a:spcPct val="150000"/>
              </a:lnSpc>
              <a:buFont typeface="Arial" panose="020B0604020202020204" pitchFamily="34" charset="0"/>
              <a:buChar char="•"/>
            </a:pPr>
            <a:r>
              <a:rPr lang="tr-TR" sz="2200" dirty="0">
                <a:cs typeface="Calibri" panose="020F0502020204030204" pitchFamily="34" charset="0"/>
              </a:rPr>
              <a:t>Kısa sürede elde edecekleri tatmin arayışı</a:t>
            </a:r>
          </a:p>
          <a:p>
            <a:pPr marL="342900" indent="-342900">
              <a:lnSpc>
                <a:spcPct val="150000"/>
              </a:lnSpc>
              <a:buFont typeface="Arial" panose="020B0604020202020204" pitchFamily="34" charset="0"/>
              <a:buChar char="•"/>
            </a:pPr>
            <a:r>
              <a:rPr lang="tr-TR" sz="2200" dirty="0">
                <a:cs typeface="Calibri" panose="020F0502020204030204" pitchFamily="34" charset="0"/>
              </a:rPr>
              <a:t>Gizli kimlik imkanı sunması</a:t>
            </a:r>
          </a:p>
        </p:txBody>
      </p:sp>
      <p:pic>
        <p:nvPicPr>
          <p:cNvPr id="2" name="Resim 1">
            <a:extLst>
              <a:ext uri="{FF2B5EF4-FFF2-40B4-BE49-F238E27FC236}">
                <a16:creationId xmlns:a16="http://schemas.microsoft.com/office/drawing/2014/main" id="{AF39B8C5-DBB6-1402-8710-82E6994F3DF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04388" y="1687693"/>
            <a:ext cx="5457227" cy="2760121"/>
          </a:xfrm>
          <a:prstGeom prst="rect">
            <a:avLst/>
          </a:prstGeom>
        </p:spPr>
      </p:pic>
    </p:spTree>
    <p:extLst>
      <p:ext uri="{BB962C8B-B14F-4D97-AF65-F5344CB8AC3E}">
        <p14:creationId xmlns:p14="http://schemas.microsoft.com/office/powerpoint/2010/main" val="1943504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A35A93-21F4-3BA2-3E61-AED8D663F36A}"/>
            </a:ext>
          </a:extLst>
        </p:cNvPr>
        <p:cNvGrpSpPr/>
        <p:nvPr/>
      </p:nvGrpSpPr>
      <p:grpSpPr>
        <a:xfrm>
          <a:off x="0" y="0"/>
          <a:ext cx="0" cy="0"/>
          <a:chOff x="0" y="0"/>
          <a:chExt cx="0" cy="0"/>
        </a:xfrm>
      </p:grpSpPr>
      <p:sp>
        <p:nvSpPr>
          <p:cNvPr id="7" name="Metin kutusu 6">
            <a:extLst>
              <a:ext uri="{FF2B5EF4-FFF2-40B4-BE49-F238E27FC236}">
                <a16:creationId xmlns:a16="http://schemas.microsoft.com/office/drawing/2014/main" id="{9BF1B894-E483-B721-63AB-435766D7CFCA}"/>
              </a:ext>
            </a:extLst>
          </p:cNvPr>
          <p:cNvSpPr txBox="1"/>
          <p:nvPr/>
        </p:nvSpPr>
        <p:spPr>
          <a:xfrm>
            <a:off x="193116" y="172097"/>
            <a:ext cx="9678672" cy="523220"/>
          </a:xfrm>
          <a:prstGeom prst="rect">
            <a:avLst/>
          </a:prstGeom>
          <a:noFill/>
        </p:spPr>
        <p:txBody>
          <a:bodyPr wrap="square" rtlCol="0">
            <a:spAutoFit/>
          </a:bodyPr>
          <a:lstStyle/>
          <a:p>
            <a:r>
              <a:rPr lang="tr-TR" sz="2800" b="1" dirty="0">
                <a:solidFill>
                  <a:srgbClr val="114533"/>
                </a:solidFill>
              </a:rPr>
              <a:t>BAĞIMLILIK İÇİN RİSK FAKTÖRLERİ</a:t>
            </a:r>
            <a:endParaRPr lang="tr-TR" sz="2800" dirty="0">
              <a:solidFill>
                <a:srgbClr val="114533"/>
              </a:solidFill>
            </a:endParaRPr>
          </a:p>
        </p:txBody>
      </p:sp>
      <p:sp>
        <p:nvSpPr>
          <p:cNvPr id="3" name="Metin kutusu 2">
            <a:extLst>
              <a:ext uri="{FF2B5EF4-FFF2-40B4-BE49-F238E27FC236}">
                <a16:creationId xmlns:a16="http://schemas.microsoft.com/office/drawing/2014/main" id="{84FA3FB2-E40B-29E7-8FF7-4845909EBA71}"/>
              </a:ext>
            </a:extLst>
          </p:cNvPr>
          <p:cNvSpPr txBox="1"/>
          <p:nvPr/>
        </p:nvSpPr>
        <p:spPr>
          <a:xfrm>
            <a:off x="193115" y="1210317"/>
            <a:ext cx="5515707" cy="2582630"/>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tr-TR" sz="2200" dirty="0">
                <a:cs typeface="Calibri" panose="020F0502020204030204" pitchFamily="34" charset="0"/>
              </a:rPr>
              <a:t>Sosyal beceri eksikliği</a:t>
            </a:r>
          </a:p>
          <a:p>
            <a:pPr marL="342900" indent="-342900">
              <a:lnSpc>
                <a:spcPct val="150000"/>
              </a:lnSpc>
              <a:buFont typeface="Arial" panose="020B0604020202020204" pitchFamily="34" charset="0"/>
              <a:buChar char="•"/>
            </a:pPr>
            <a:r>
              <a:rPr lang="tr-TR" sz="2200" dirty="0">
                <a:cs typeface="Calibri" panose="020F0502020204030204" pitchFamily="34" charset="0"/>
              </a:rPr>
              <a:t>Sosyal destek eksikliği</a:t>
            </a:r>
          </a:p>
          <a:p>
            <a:pPr marL="342900" indent="-342900">
              <a:lnSpc>
                <a:spcPct val="150000"/>
              </a:lnSpc>
              <a:buFont typeface="Arial" panose="020B0604020202020204" pitchFamily="34" charset="0"/>
              <a:buChar char="•"/>
            </a:pPr>
            <a:r>
              <a:rPr lang="tr-TR" sz="2200" dirty="0">
                <a:cs typeface="Calibri" panose="020F0502020204030204" pitchFamily="34" charset="0"/>
              </a:rPr>
              <a:t>Olumsuz rol modeller </a:t>
            </a:r>
          </a:p>
          <a:p>
            <a:pPr marL="342900" indent="-342900">
              <a:lnSpc>
                <a:spcPct val="150000"/>
              </a:lnSpc>
              <a:buFont typeface="Arial" panose="020B0604020202020204" pitchFamily="34" charset="0"/>
              <a:buChar char="•"/>
            </a:pPr>
            <a:r>
              <a:rPr lang="tr-TR" sz="2200" dirty="0">
                <a:cs typeface="Calibri" panose="020F0502020204030204" pitchFamily="34" charset="0"/>
              </a:rPr>
              <a:t>Düşük ders başarısı</a:t>
            </a:r>
          </a:p>
          <a:p>
            <a:pPr marL="342900" indent="-342900">
              <a:lnSpc>
                <a:spcPct val="150000"/>
              </a:lnSpc>
              <a:buFont typeface="Arial" panose="020B0604020202020204" pitchFamily="34" charset="0"/>
              <a:buChar char="•"/>
            </a:pPr>
            <a:r>
              <a:rPr lang="tr-TR" sz="2200" dirty="0">
                <a:cs typeface="Calibri" panose="020F0502020204030204" pitchFamily="34" charset="0"/>
              </a:rPr>
              <a:t>Okul dışı aktivitelerin olmaması</a:t>
            </a:r>
          </a:p>
        </p:txBody>
      </p:sp>
      <p:pic>
        <p:nvPicPr>
          <p:cNvPr id="5" name="Resim 4">
            <a:extLst>
              <a:ext uri="{FF2B5EF4-FFF2-40B4-BE49-F238E27FC236}">
                <a16:creationId xmlns:a16="http://schemas.microsoft.com/office/drawing/2014/main" id="{158844B5-548E-17C5-D952-B524B69FF5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94819" y="1154712"/>
            <a:ext cx="4969135" cy="496913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33737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EB5D45-1AE6-9CA3-47D2-FFA67C144389}"/>
            </a:ext>
          </a:extLst>
        </p:cNvPr>
        <p:cNvGrpSpPr/>
        <p:nvPr/>
      </p:nvGrpSpPr>
      <p:grpSpPr>
        <a:xfrm>
          <a:off x="0" y="0"/>
          <a:ext cx="0" cy="0"/>
          <a:chOff x="0" y="0"/>
          <a:chExt cx="0" cy="0"/>
        </a:xfrm>
      </p:grpSpPr>
      <p:sp>
        <p:nvSpPr>
          <p:cNvPr id="7" name="Metin kutusu 6">
            <a:extLst>
              <a:ext uri="{FF2B5EF4-FFF2-40B4-BE49-F238E27FC236}">
                <a16:creationId xmlns:a16="http://schemas.microsoft.com/office/drawing/2014/main" id="{1F53C9DD-6231-2BD7-8A08-74972A0977A2}"/>
              </a:ext>
            </a:extLst>
          </p:cNvPr>
          <p:cNvSpPr txBox="1"/>
          <p:nvPr/>
        </p:nvSpPr>
        <p:spPr>
          <a:xfrm>
            <a:off x="193116" y="172097"/>
            <a:ext cx="9678672" cy="523220"/>
          </a:xfrm>
          <a:prstGeom prst="rect">
            <a:avLst/>
          </a:prstGeom>
          <a:noFill/>
        </p:spPr>
        <p:txBody>
          <a:bodyPr wrap="square" rtlCol="0">
            <a:spAutoFit/>
          </a:bodyPr>
          <a:lstStyle/>
          <a:p>
            <a:r>
              <a:rPr lang="tr-TR" sz="2800" b="1" dirty="0">
                <a:solidFill>
                  <a:srgbClr val="114533"/>
                </a:solidFill>
              </a:rPr>
              <a:t>İNTERNET İLE İLGİLİ DAVRANIŞSAL BAĞIMLILIKLAR</a:t>
            </a:r>
            <a:endParaRPr lang="tr-TR" sz="2800" dirty="0">
              <a:solidFill>
                <a:srgbClr val="114533"/>
              </a:solidFill>
            </a:endParaRPr>
          </a:p>
        </p:txBody>
      </p:sp>
      <p:sp>
        <p:nvSpPr>
          <p:cNvPr id="3" name="Metin kutusu 2">
            <a:extLst>
              <a:ext uri="{FF2B5EF4-FFF2-40B4-BE49-F238E27FC236}">
                <a16:creationId xmlns:a16="http://schemas.microsoft.com/office/drawing/2014/main" id="{16586C66-EAE6-26DE-D8EB-FF89825CC968}"/>
              </a:ext>
            </a:extLst>
          </p:cNvPr>
          <p:cNvSpPr txBox="1"/>
          <p:nvPr/>
        </p:nvSpPr>
        <p:spPr>
          <a:xfrm>
            <a:off x="193116" y="1445096"/>
            <a:ext cx="10822214" cy="1567032"/>
          </a:xfrm>
          <a:prstGeom prst="rect">
            <a:avLst/>
          </a:prstGeom>
          <a:noFill/>
        </p:spPr>
        <p:txBody>
          <a:bodyPr wrap="square" rtlCol="0">
            <a:spAutoFit/>
          </a:bodyPr>
          <a:lstStyle/>
          <a:p>
            <a:pPr algn="just">
              <a:lnSpc>
                <a:spcPct val="150000"/>
              </a:lnSpc>
            </a:pPr>
            <a:r>
              <a:rPr lang="tr-TR" sz="2200" dirty="0">
                <a:cs typeface="Calibri" panose="020F0502020204030204" pitchFamily="34" charset="0"/>
              </a:rPr>
              <a:t>İnternet ile ilgili davranışsal bağımlılıklar, </a:t>
            </a:r>
            <a:r>
              <a:rPr lang="tr-TR" sz="2200" b="1" dirty="0">
                <a:cs typeface="Calibri" panose="020F0502020204030204" pitchFamily="34" charset="0"/>
              </a:rPr>
              <a:t>interneti kullanmada ve onunla ilişkide kişinin iradesini kaybetmesi, kendini denetleyememesi ve onsuz bir yaşam sürememeye başlaması</a:t>
            </a:r>
            <a:r>
              <a:rPr lang="tr-TR" sz="2200" dirty="0">
                <a:cs typeface="Calibri" panose="020F0502020204030204" pitchFamily="34" charset="0"/>
              </a:rPr>
              <a:t> hâlidir.</a:t>
            </a:r>
          </a:p>
        </p:txBody>
      </p:sp>
      <p:pic>
        <p:nvPicPr>
          <p:cNvPr id="2" name="Resim 1">
            <a:extLst>
              <a:ext uri="{FF2B5EF4-FFF2-40B4-BE49-F238E27FC236}">
                <a16:creationId xmlns:a16="http://schemas.microsoft.com/office/drawing/2014/main" id="{2310933B-873A-81BF-9519-4DFC5450A434}"/>
              </a:ext>
            </a:extLst>
          </p:cNvPr>
          <p:cNvPicPr>
            <a:picLocks noChangeAspect="1"/>
          </p:cNvPicPr>
          <p:nvPr/>
        </p:nvPicPr>
        <p:blipFill>
          <a:blip r:embed="rId3">
            <a:clrChange>
              <a:clrFrom>
                <a:srgbClr val="787178"/>
              </a:clrFrom>
              <a:clrTo>
                <a:srgbClr val="787178">
                  <a:alpha val="0"/>
                </a:srgbClr>
              </a:clrTo>
            </a:clrChange>
            <a:extLst>
              <a:ext uri="{28A0092B-C50C-407E-A947-70E740481C1C}">
                <a14:useLocalDpi xmlns:a14="http://schemas.microsoft.com/office/drawing/2010/main" val="0"/>
              </a:ext>
            </a:extLst>
          </a:blip>
          <a:stretch>
            <a:fillRect/>
          </a:stretch>
        </p:blipFill>
        <p:spPr>
          <a:xfrm>
            <a:off x="2788111" y="3012128"/>
            <a:ext cx="6844986" cy="2906324"/>
          </a:xfrm>
          <a:prstGeom prst="rect">
            <a:avLst/>
          </a:prstGeom>
        </p:spPr>
      </p:pic>
    </p:spTree>
    <p:extLst>
      <p:ext uri="{BB962C8B-B14F-4D97-AF65-F5344CB8AC3E}">
        <p14:creationId xmlns:p14="http://schemas.microsoft.com/office/powerpoint/2010/main" val="1263527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EB3B6C-BF4C-FE80-BE0D-D928FE018BD0}"/>
            </a:ext>
          </a:extLst>
        </p:cNvPr>
        <p:cNvGrpSpPr/>
        <p:nvPr/>
      </p:nvGrpSpPr>
      <p:grpSpPr>
        <a:xfrm>
          <a:off x="0" y="0"/>
          <a:ext cx="0" cy="0"/>
          <a:chOff x="0" y="0"/>
          <a:chExt cx="0" cy="0"/>
        </a:xfrm>
      </p:grpSpPr>
      <p:sp>
        <p:nvSpPr>
          <p:cNvPr id="7" name="Metin kutusu 6">
            <a:extLst>
              <a:ext uri="{FF2B5EF4-FFF2-40B4-BE49-F238E27FC236}">
                <a16:creationId xmlns:a16="http://schemas.microsoft.com/office/drawing/2014/main" id="{8A8602CF-BE62-75BB-7E1B-BFA8E66E2090}"/>
              </a:ext>
            </a:extLst>
          </p:cNvPr>
          <p:cNvSpPr txBox="1"/>
          <p:nvPr/>
        </p:nvSpPr>
        <p:spPr>
          <a:xfrm>
            <a:off x="193116" y="172097"/>
            <a:ext cx="9678672" cy="523220"/>
          </a:xfrm>
          <a:prstGeom prst="rect">
            <a:avLst/>
          </a:prstGeom>
          <a:noFill/>
        </p:spPr>
        <p:txBody>
          <a:bodyPr wrap="square" rtlCol="0">
            <a:spAutoFit/>
          </a:bodyPr>
          <a:lstStyle/>
          <a:p>
            <a:r>
              <a:rPr lang="tr-TR" sz="2800" b="1" dirty="0">
                <a:solidFill>
                  <a:srgbClr val="114533"/>
                </a:solidFill>
              </a:rPr>
              <a:t>BAĞIMLILIĞIN OLUMSUZ ETKİLERİ</a:t>
            </a:r>
            <a:endParaRPr lang="tr-TR" sz="2800" dirty="0">
              <a:solidFill>
                <a:srgbClr val="114533"/>
              </a:solidFill>
            </a:endParaRPr>
          </a:p>
        </p:txBody>
      </p:sp>
      <p:grpSp>
        <p:nvGrpSpPr>
          <p:cNvPr id="2" name="Grup 1">
            <a:extLst>
              <a:ext uri="{FF2B5EF4-FFF2-40B4-BE49-F238E27FC236}">
                <a16:creationId xmlns:a16="http://schemas.microsoft.com/office/drawing/2014/main" id="{6EE4A2E6-8C2F-EC3B-7251-466E74949E89}"/>
              </a:ext>
            </a:extLst>
          </p:cNvPr>
          <p:cNvGrpSpPr/>
          <p:nvPr/>
        </p:nvGrpSpPr>
        <p:grpSpPr>
          <a:xfrm>
            <a:off x="1317454" y="1843852"/>
            <a:ext cx="4105612" cy="1693546"/>
            <a:chOff x="7354327" y="2714921"/>
            <a:chExt cx="4391210" cy="1711381"/>
          </a:xfrm>
        </p:grpSpPr>
        <p:sp>
          <p:nvSpPr>
            <p:cNvPr id="4" name="Line 64">
              <a:extLst>
                <a:ext uri="{FF2B5EF4-FFF2-40B4-BE49-F238E27FC236}">
                  <a16:creationId xmlns:a16="http://schemas.microsoft.com/office/drawing/2014/main" id="{C48CDD7C-B440-D08A-39E9-13EBC4A4E173}"/>
                </a:ext>
              </a:extLst>
            </p:cNvPr>
            <p:cNvSpPr>
              <a:spLocks noChangeShapeType="1"/>
            </p:cNvSpPr>
            <p:nvPr/>
          </p:nvSpPr>
          <p:spPr bwMode="auto">
            <a:xfrm>
              <a:off x="8308790" y="3898238"/>
              <a:ext cx="2482198" cy="0"/>
            </a:xfrm>
            <a:prstGeom prst="line">
              <a:avLst/>
            </a:prstGeom>
            <a:noFill/>
            <a:ln w="14288" cap="flat">
              <a:solidFill>
                <a:srgbClr val="DADAD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tr-TR" sz="2200" b="1">
                <a:highlight>
                  <a:srgbClr val="C7C6C6"/>
                </a:highlight>
              </a:endParaRPr>
            </a:p>
          </p:txBody>
        </p:sp>
        <p:sp>
          <p:nvSpPr>
            <p:cNvPr id="6" name="Dikdörtgen 5">
              <a:extLst>
                <a:ext uri="{FF2B5EF4-FFF2-40B4-BE49-F238E27FC236}">
                  <a16:creationId xmlns:a16="http://schemas.microsoft.com/office/drawing/2014/main" id="{04BF7250-2862-CE50-B61C-4A1A8B78EAAC}"/>
                </a:ext>
              </a:extLst>
            </p:cNvPr>
            <p:cNvSpPr/>
            <p:nvPr/>
          </p:nvSpPr>
          <p:spPr>
            <a:xfrm>
              <a:off x="7354327" y="3990877"/>
              <a:ext cx="4391210" cy="435425"/>
            </a:xfrm>
            <a:prstGeom prst="rect">
              <a:avLst/>
            </a:prstGeom>
          </p:spPr>
          <p:txBody>
            <a:bodyPr wrap="none">
              <a:spAutoFit/>
            </a:bodyPr>
            <a:lstStyle/>
            <a:p>
              <a:pPr algn="ctr"/>
              <a:r>
                <a:rPr lang="tr-TR" sz="2200" b="1" dirty="0">
                  <a:solidFill>
                    <a:srgbClr val="00CCFF"/>
                  </a:solidFill>
                </a:rPr>
                <a:t>PSİKOLOJİK OLUMSUZ ETKİLER</a:t>
              </a:r>
            </a:p>
          </p:txBody>
        </p:sp>
        <p:pic>
          <p:nvPicPr>
            <p:cNvPr id="8" name="Resim 7">
              <a:extLst>
                <a:ext uri="{FF2B5EF4-FFF2-40B4-BE49-F238E27FC236}">
                  <a16:creationId xmlns:a16="http://schemas.microsoft.com/office/drawing/2014/main" id="{9380BA89-8582-58FE-312B-3E33A3122F4C}"/>
                </a:ext>
              </a:extLst>
            </p:cNvPr>
            <p:cNvPicPr>
              <a:picLocks noChangeAspect="1"/>
            </p:cNvPicPr>
            <p:nvPr/>
          </p:nvPicPr>
          <p:blipFill>
            <a:blip r:embed="rId3"/>
            <a:stretch>
              <a:fillRect/>
            </a:stretch>
          </p:blipFill>
          <p:spPr>
            <a:xfrm>
              <a:off x="9038014" y="2714921"/>
              <a:ext cx="1023750" cy="1035000"/>
            </a:xfrm>
            <a:prstGeom prst="rect">
              <a:avLst/>
            </a:prstGeom>
          </p:spPr>
        </p:pic>
      </p:grpSp>
      <p:grpSp>
        <p:nvGrpSpPr>
          <p:cNvPr id="9" name="Grup 8">
            <a:extLst>
              <a:ext uri="{FF2B5EF4-FFF2-40B4-BE49-F238E27FC236}">
                <a16:creationId xmlns:a16="http://schemas.microsoft.com/office/drawing/2014/main" id="{23CBAF9B-3890-E63A-604C-E3604D60AA1C}"/>
              </a:ext>
            </a:extLst>
          </p:cNvPr>
          <p:cNvGrpSpPr/>
          <p:nvPr/>
        </p:nvGrpSpPr>
        <p:grpSpPr>
          <a:xfrm>
            <a:off x="6586797" y="1894599"/>
            <a:ext cx="3762568" cy="1642799"/>
            <a:chOff x="745267" y="1755524"/>
            <a:chExt cx="4187074" cy="1859858"/>
          </a:xfrm>
        </p:grpSpPr>
        <p:sp>
          <p:nvSpPr>
            <p:cNvPr id="10" name="Line 64">
              <a:extLst>
                <a:ext uri="{FF2B5EF4-FFF2-40B4-BE49-F238E27FC236}">
                  <a16:creationId xmlns:a16="http://schemas.microsoft.com/office/drawing/2014/main" id="{D0757C66-BECF-E580-6746-52AEE6190E1E}"/>
                </a:ext>
              </a:extLst>
            </p:cNvPr>
            <p:cNvSpPr>
              <a:spLocks noChangeShapeType="1"/>
            </p:cNvSpPr>
            <p:nvPr/>
          </p:nvSpPr>
          <p:spPr bwMode="auto">
            <a:xfrm>
              <a:off x="1597676" y="3034924"/>
              <a:ext cx="2482198" cy="0"/>
            </a:xfrm>
            <a:prstGeom prst="line">
              <a:avLst/>
            </a:prstGeom>
            <a:noFill/>
            <a:ln w="14288" cap="flat">
              <a:solidFill>
                <a:srgbClr val="DADAD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tr-TR" sz="2200" b="1"/>
            </a:p>
          </p:txBody>
        </p:sp>
        <p:sp>
          <p:nvSpPr>
            <p:cNvPr id="11" name="Dikdörtgen 10">
              <a:extLst>
                <a:ext uri="{FF2B5EF4-FFF2-40B4-BE49-F238E27FC236}">
                  <a16:creationId xmlns:a16="http://schemas.microsoft.com/office/drawing/2014/main" id="{7F8EC83B-1C13-3972-184C-2B164AA9A1AD}"/>
                </a:ext>
              </a:extLst>
            </p:cNvPr>
            <p:cNvSpPr/>
            <p:nvPr/>
          </p:nvSpPr>
          <p:spPr>
            <a:xfrm>
              <a:off x="745267" y="3127563"/>
              <a:ext cx="4187074" cy="487819"/>
            </a:xfrm>
            <a:prstGeom prst="rect">
              <a:avLst/>
            </a:prstGeom>
          </p:spPr>
          <p:txBody>
            <a:bodyPr wrap="none">
              <a:spAutoFit/>
            </a:bodyPr>
            <a:lstStyle/>
            <a:p>
              <a:pPr algn="ctr"/>
              <a:r>
                <a:rPr lang="tr-TR" sz="2200" b="1" dirty="0">
                  <a:solidFill>
                    <a:srgbClr val="0099FF"/>
                  </a:solidFill>
                </a:rPr>
                <a:t>FİZİKSEL OLUMSUZ ETKİLER</a:t>
              </a:r>
            </a:p>
          </p:txBody>
        </p:sp>
        <p:pic>
          <p:nvPicPr>
            <p:cNvPr id="12" name="Resim 11">
              <a:extLst>
                <a:ext uri="{FF2B5EF4-FFF2-40B4-BE49-F238E27FC236}">
                  <a16:creationId xmlns:a16="http://schemas.microsoft.com/office/drawing/2014/main" id="{F84AE216-6D95-3C8D-1A93-54540E933BA6}"/>
                </a:ext>
              </a:extLst>
            </p:cNvPr>
            <p:cNvPicPr>
              <a:picLocks noChangeAspect="1"/>
            </p:cNvPicPr>
            <p:nvPr/>
          </p:nvPicPr>
          <p:blipFill>
            <a:blip r:embed="rId4"/>
            <a:stretch>
              <a:fillRect/>
            </a:stretch>
          </p:blipFill>
          <p:spPr>
            <a:xfrm>
              <a:off x="2253775" y="1755524"/>
              <a:ext cx="1170000" cy="1057500"/>
            </a:xfrm>
            <a:prstGeom prst="rect">
              <a:avLst/>
            </a:prstGeom>
          </p:spPr>
        </p:pic>
      </p:grpSp>
      <p:grpSp>
        <p:nvGrpSpPr>
          <p:cNvPr id="13" name="Grup 12">
            <a:extLst>
              <a:ext uri="{FF2B5EF4-FFF2-40B4-BE49-F238E27FC236}">
                <a16:creationId xmlns:a16="http://schemas.microsoft.com/office/drawing/2014/main" id="{C5223BB4-6152-A56F-1463-7D27D3A044C7}"/>
              </a:ext>
            </a:extLst>
          </p:cNvPr>
          <p:cNvGrpSpPr/>
          <p:nvPr/>
        </p:nvGrpSpPr>
        <p:grpSpPr>
          <a:xfrm>
            <a:off x="1446134" y="4105054"/>
            <a:ext cx="3848169" cy="1574834"/>
            <a:chOff x="5620030" y="1785478"/>
            <a:chExt cx="4453574" cy="1792092"/>
          </a:xfrm>
        </p:grpSpPr>
        <p:sp>
          <p:nvSpPr>
            <p:cNvPr id="14" name="Line 64">
              <a:extLst>
                <a:ext uri="{FF2B5EF4-FFF2-40B4-BE49-F238E27FC236}">
                  <a16:creationId xmlns:a16="http://schemas.microsoft.com/office/drawing/2014/main" id="{DE3052AE-5E23-5135-4BDB-C3DB6DB9C5CB}"/>
                </a:ext>
              </a:extLst>
            </p:cNvPr>
            <p:cNvSpPr>
              <a:spLocks noChangeShapeType="1"/>
            </p:cNvSpPr>
            <p:nvPr/>
          </p:nvSpPr>
          <p:spPr bwMode="auto">
            <a:xfrm>
              <a:off x="6605712" y="2994602"/>
              <a:ext cx="2482198" cy="0"/>
            </a:xfrm>
            <a:prstGeom prst="line">
              <a:avLst/>
            </a:prstGeom>
            <a:noFill/>
            <a:ln w="14288" cap="flat">
              <a:solidFill>
                <a:srgbClr val="DADAD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tr-TR" sz="2200" b="1"/>
            </a:p>
          </p:txBody>
        </p:sp>
        <p:sp>
          <p:nvSpPr>
            <p:cNvPr id="15" name="Dikdörtgen 14">
              <a:extLst>
                <a:ext uri="{FF2B5EF4-FFF2-40B4-BE49-F238E27FC236}">
                  <a16:creationId xmlns:a16="http://schemas.microsoft.com/office/drawing/2014/main" id="{47247726-30F8-C354-8B05-78863E466A81}"/>
                </a:ext>
              </a:extLst>
            </p:cNvPr>
            <p:cNvSpPr/>
            <p:nvPr/>
          </p:nvSpPr>
          <p:spPr>
            <a:xfrm>
              <a:off x="5620030" y="3087239"/>
              <a:ext cx="4453574" cy="490331"/>
            </a:xfrm>
            <a:prstGeom prst="rect">
              <a:avLst/>
            </a:prstGeom>
          </p:spPr>
          <p:txBody>
            <a:bodyPr wrap="none">
              <a:spAutoFit/>
            </a:bodyPr>
            <a:lstStyle/>
            <a:p>
              <a:pPr algn="ctr"/>
              <a:r>
                <a:rPr lang="tr-TR" sz="2200" b="1" dirty="0">
                  <a:solidFill>
                    <a:schemeClr val="accent1">
                      <a:lumMod val="75000"/>
                    </a:schemeClr>
                  </a:solidFill>
                </a:rPr>
                <a:t>ZİHİNSEL OLUMSUZ ETKİLER</a:t>
              </a:r>
            </a:p>
          </p:txBody>
        </p:sp>
        <p:pic>
          <p:nvPicPr>
            <p:cNvPr id="16" name="Resim 15">
              <a:extLst>
                <a:ext uri="{FF2B5EF4-FFF2-40B4-BE49-F238E27FC236}">
                  <a16:creationId xmlns:a16="http://schemas.microsoft.com/office/drawing/2014/main" id="{12D7C61A-594E-C819-067A-984CA20A92F9}"/>
                </a:ext>
              </a:extLst>
            </p:cNvPr>
            <p:cNvPicPr>
              <a:picLocks noChangeAspect="1"/>
            </p:cNvPicPr>
            <p:nvPr/>
          </p:nvPicPr>
          <p:blipFill>
            <a:blip r:embed="rId5"/>
            <a:stretch>
              <a:fillRect/>
            </a:stretch>
          </p:blipFill>
          <p:spPr>
            <a:xfrm>
              <a:off x="7318060" y="1785478"/>
              <a:ext cx="1057500" cy="1035000"/>
            </a:xfrm>
            <a:prstGeom prst="rect">
              <a:avLst/>
            </a:prstGeom>
          </p:spPr>
        </p:pic>
      </p:grpSp>
      <p:grpSp>
        <p:nvGrpSpPr>
          <p:cNvPr id="17" name="Grup 16">
            <a:extLst>
              <a:ext uri="{FF2B5EF4-FFF2-40B4-BE49-F238E27FC236}">
                <a16:creationId xmlns:a16="http://schemas.microsoft.com/office/drawing/2014/main" id="{A37D6002-0FF2-2A77-D483-D8FBCF212218}"/>
              </a:ext>
            </a:extLst>
          </p:cNvPr>
          <p:cNvGrpSpPr/>
          <p:nvPr/>
        </p:nvGrpSpPr>
        <p:grpSpPr>
          <a:xfrm>
            <a:off x="5924773" y="4230404"/>
            <a:ext cx="5086649" cy="1449484"/>
            <a:chOff x="1804096" y="3836386"/>
            <a:chExt cx="6412529" cy="1957098"/>
          </a:xfrm>
        </p:grpSpPr>
        <p:pic>
          <p:nvPicPr>
            <p:cNvPr id="18" name="Resim 17">
              <a:extLst>
                <a:ext uri="{FF2B5EF4-FFF2-40B4-BE49-F238E27FC236}">
                  <a16:creationId xmlns:a16="http://schemas.microsoft.com/office/drawing/2014/main" id="{54BC1BD8-C2C1-FAEF-9E03-03D102D8B19A}"/>
                </a:ext>
              </a:extLst>
            </p:cNvPr>
            <p:cNvPicPr>
              <a:picLocks noChangeAspect="1"/>
            </p:cNvPicPr>
            <p:nvPr/>
          </p:nvPicPr>
          <p:blipFill>
            <a:blip r:embed="rId6"/>
            <a:stretch>
              <a:fillRect/>
            </a:stretch>
          </p:blipFill>
          <p:spPr>
            <a:xfrm>
              <a:off x="4537840" y="3836386"/>
              <a:ext cx="945000" cy="1080000"/>
            </a:xfrm>
            <a:prstGeom prst="rect">
              <a:avLst/>
            </a:prstGeom>
          </p:spPr>
        </p:pic>
        <p:sp>
          <p:nvSpPr>
            <p:cNvPr id="19" name="Line 64">
              <a:extLst>
                <a:ext uri="{FF2B5EF4-FFF2-40B4-BE49-F238E27FC236}">
                  <a16:creationId xmlns:a16="http://schemas.microsoft.com/office/drawing/2014/main" id="{98A3F1CF-3311-1FF3-FEB1-3D6EE9B4AEDF}"/>
                </a:ext>
              </a:extLst>
            </p:cNvPr>
            <p:cNvSpPr>
              <a:spLocks noChangeShapeType="1"/>
            </p:cNvSpPr>
            <p:nvPr/>
          </p:nvSpPr>
          <p:spPr bwMode="auto">
            <a:xfrm>
              <a:off x="3769241" y="5119060"/>
              <a:ext cx="2482198" cy="0"/>
            </a:xfrm>
            <a:prstGeom prst="line">
              <a:avLst/>
            </a:prstGeom>
            <a:noFill/>
            <a:ln w="14288" cap="flat">
              <a:solidFill>
                <a:srgbClr val="DADAD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tr-TR" sz="2200" b="1"/>
            </a:p>
          </p:txBody>
        </p:sp>
        <p:sp>
          <p:nvSpPr>
            <p:cNvPr id="20" name="Dikdörtgen 19">
              <a:extLst>
                <a:ext uri="{FF2B5EF4-FFF2-40B4-BE49-F238E27FC236}">
                  <a16:creationId xmlns:a16="http://schemas.microsoft.com/office/drawing/2014/main" id="{DA629B99-0F29-C490-C0A7-CDB99DF9D2FD}"/>
                </a:ext>
              </a:extLst>
            </p:cNvPr>
            <p:cNvSpPr/>
            <p:nvPr/>
          </p:nvSpPr>
          <p:spPr>
            <a:xfrm>
              <a:off x="1804096" y="5211699"/>
              <a:ext cx="6412529" cy="581785"/>
            </a:xfrm>
            <a:prstGeom prst="rect">
              <a:avLst/>
            </a:prstGeom>
          </p:spPr>
          <p:txBody>
            <a:bodyPr wrap="none">
              <a:spAutoFit/>
            </a:bodyPr>
            <a:lstStyle/>
            <a:p>
              <a:pPr algn="ctr"/>
              <a:r>
                <a:rPr lang="tr-TR" sz="2200" b="1" dirty="0">
                  <a:solidFill>
                    <a:schemeClr val="accent5">
                      <a:lumMod val="75000"/>
                    </a:schemeClr>
                  </a:solidFill>
                </a:rPr>
                <a:t>SOSYAL VE AHLAKİ OLUMSUZ ETKİLER</a:t>
              </a:r>
            </a:p>
          </p:txBody>
        </p:sp>
      </p:grpSp>
    </p:spTree>
    <p:extLst>
      <p:ext uri="{BB962C8B-B14F-4D97-AF65-F5344CB8AC3E}">
        <p14:creationId xmlns:p14="http://schemas.microsoft.com/office/powerpoint/2010/main" val="1491407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50"/>
                                        <p:tgtEl>
                                          <p:spTgt spid="2"/>
                                        </p:tgtEl>
                                      </p:cBhvr>
                                    </p:animEffect>
                                  </p:childTnLst>
                                </p:cTn>
                              </p:par>
                            </p:childTnLst>
                          </p:cTn>
                        </p:par>
                        <p:par>
                          <p:cTn id="8" fill="hold">
                            <p:stCondLst>
                              <p:cond delay="25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250"/>
                                        <p:tgtEl>
                                          <p:spTgt spid="9"/>
                                        </p:tgtEl>
                                      </p:cBhvr>
                                    </p:animEffect>
                                  </p:childTnLst>
                                </p:cTn>
                              </p:par>
                            </p:childTnLst>
                          </p:cTn>
                        </p:par>
                        <p:par>
                          <p:cTn id="12" fill="hold">
                            <p:stCondLst>
                              <p:cond delay="500"/>
                            </p:stCondLst>
                            <p:childTnLst>
                              <p:par>
                                <p:cTn id="13" presetID="10" presetClass="entr" presetSubtype="0" fill="hold"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250"/>
                                        <p:tgtEl>
                                          <p:spTgt spid="13"/>
                                        </p:tgtEl>
                                      </p:cBhvr>
                                    </p:animEffect>
                                  </p:childTnLst>
                                </p:cTn>
                              </p:par>
                            </p:childTnLst>
                          </p:cTn>
                        </p:par>
                        <p:par>
                          <p:cTn id="16" fill="hold">
                            <p:stCondLst>
                              <p:cond delay="750"/>
                            </p:stCondLst>
                            <p:childTnLst>
                              <p:par>
                                <p:cTn id="17" presetID="10" presetClass="entr" presetSubtype="0" fill="hold"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25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FAD5B2-3F50-6D39-30F1-1F709D1F4AF8}"/>
            </a:ext>
          </a:extLst>
        </p:cNvPr>
        <p:cNvGrpSpPr/>
        <p:nvPr/>
      </p:nvGrpSpPr>
      <p:grpSpPr>
        <a:xfrm>
          <a:off x="0" y="0"/>
          <a:ext cx="0" cy="0"/>
          <a:chOff x="0" y="0"/>
          <a:chExt cx="0" cy="0"/>
        </a:xfrm>
      </p:grpSpPr>
      <p:sp>
        <p:nvSpPr>
          <p:cNvPr id="7" name="Metin kutusu 6">
            <a:extLst>
              <a:ext uri="{FF2B5EF4-FFF2-40B4-BE49-F238E27FC236}">
                <a16:creationId xmlns:a16="http://schemas.microsoft.com/office/drawing/2014/main" id="{C6C7077B-DE1B-50EB-8E3F-B648CEF172DF}"/>
              </a:ext>
            </a:extLst>
          </p:cNvPr>
          <p:cNvSpPr txBox="1"/>
          <p:nvPr/>
        </p:nvSpPr>
        <p:spPr>
          <a:xfrm>
            <a:off x="193116" y="172097"/>
            <a:ext cx="9678672" cy="523220"/>
          </a:xfrm>
          <a:prstGeom prst="rect">
            <a:avLst/>
          </a:prstGeom>
          <a:noFill/>
        </p:spPr>
        <p:txBody>
          <a:bodyPr wrap="square" rtlCol="0">
            <a:spAutoFit/>
          </a:bodyPr>
          <a:lstStyle/>
          <a:p>
            <a:r>
              <a:rPr lang="tr-TR" sz="2800" b="1" dirty="0">
                <a:solidFill>
                  <a:srgbClr val="114533"/>
                </a:solidFill>
              </a:rPr>
              <a:t>BAĞIMLILIĞININ OLUMSUZ ETKİLERİ</a:t>
            </a:r>
            <a:endParaRPr lang="tr-TR" sz="2800" dirty="0">
              <a:solidFill>
                <a:srgbClr val="114533"/>
              </a:solidFill>
            </a:endParaRPr>
          </a:p>
        </p:txBody>
      </p:sp>
      <p:sp>
        <p:nvSpPr>
          <p:cNvPr id="3" name="Metin kutusu 2">
            <a:extLst>
              <a:ext uri="{FF2B5EF4-FFF2-40B4-BE49-F238E27FC236}">
                <a16:creationId xmlns:a16="http://schemas.microsoft.com/office/drawing/2014/main" id="{7329490E-D4AB-A265-72A9-B9B98F297732}"/>
              </a:ext>
            </a:extLst>
          </p:cNvPr>
          <p:cNvSpPr txBox="1"/>
          <p:nvPr/>
        </p:nvSpPr>
        <p:spPr>
          <a:xfrm>
            <a:off x="193115" y="1210317"/>
            <a:ext cx="5515707" cy="4106124"/>
          </a:xfrm>
          <a:prstGeom prst="rect">
            <a:avLst/>
          </a:prstGeom>
          <a:noFill/>
        </p:spPr>
        <p:txBody>
          <a:bodyPr wrap="square" rtlCol="0">
            <a:spAutoFit/>
          </a:bodyPr>
          <a:lstStyle/>
          <a:p>
            <a:pPr lvl="1">
              <a:lnSpc>
                <a:spcPct val="150000"/>
              </a:lnSpc>
            </a:pPr>
            <a:r>
              <a:rPr lang="tr-TR" sz="2200" b="1" dirty="0">
                <a:cs typeface="Calibri" panose="020F0502020204030204" pitchFamily="34" charset="0"/>
              </a:rPr>
              <a:t>Psikolojik Olumsuz Etkiler</a:t>
            </a:r>
          </a:p>
          <a:p>
            <a:pPr marL="800100" lvl="1" indent="-342900">
              <a:lnSpc>
                <a:spcPct val="150000"/>
              </a:lnSpc>
              <a:buFont typeface="Arial" panose="020B0604020202020204" pitchFamily="34" charset="0"/>
              <a:buChar char="•"/>
            </a:pPr>
            <a:r>
              <a:rPr lang="tr-TR" sz="2200" dirty="0">
                <a:cs typeface="Calibri" panose="020F0502020204030204" pitchFamily="34" charset="0"/>
              </a:rPr>
              <a:t>Duygusal değişimler</a:t>
            </a:r>
          </a:p>
          <a:p>
            <a:pPr marL="800100" lvl="1" indent="-342900">
              <a:lnSpc>
                <a:spcPct val="150000"/>
              </a:lnSpc>
              <a:buFont typeface="Arial" panose="020B0604020202020204" pitchFamily="34" charset="0"/>
              <a:buChar char="•"/>
            </a:pPr>
            <a:r>
              <a:rPr lang="tr-TR" sz="2200" dirty="0">
                <a:cs typeface="Calibri" panose="020F0502020204030204" pitchFamily="34" charset="0"/>
              </a:rPr>
              <a:t>Depresyon ve kaygı</a:t>
            </a:r>
          </a:p>
          <a:p>
            <a:pPr marL="800100" lvl="1" indent="-342900">
              <a:lnSpc>
                <a:spcPct val="150000"/>
              </a:lnSpc>
              <a:buFont typeface="Arial" panose="020B0604020202020204" pitchFamily="34" charset="0"/>
              <a:buChar char="•"/>
            </a:pPr>
            <a:r>
              <a:rPr lang="tr-TR" sz="2200" dirty="0">
                <a:cs typeface="Calibri" panose="020F0502020204030204" pitchFamily="34" charset="0"/>
              </a:rPr>
              <a:t>Düşük öz güven/öz saygı</a:t>
            </a:r>
          </a:p>
          <a:p>
            <a:pPr marL="800100" lvl="1" indent="-342900">
              <a:lnSpc>
                <a:spcPct val="150000"/>
              </a:lnSpc>
              <a:buFont typeface="Arial" panose="020B0604020202020204" pitchFamily="34" charset="0"/>
              <a:buChar char="•"/>
            </a:pPr>
            <a:r>
              <a:rPr lang="tr-TR" sz="2200" dirty="0"/>
              <a:t>Uyku bozuklukları</a:t>
            </a:r>
          </a:p>
          <a:p>
            <a:pPr marL="800100" lvl="1" indent="-342900">
              <a:lnSpc>
                <a:spcPct val="150000"/>
              </a:lnSpc>
              <a:buFont typeface="Arial" panose="020B0604020202020204" pitchFamily="34" charset="0"/>
              <a:buChar char="•"/>
            </a:pPr>
            <a:r>
              <a:rPr lang="tr-TR" sz="2200" dirty="0"/>
              <a:t>Riskli cinsel davranışlar</a:t>
            </a:r>
          </a:p>
          <a:p>
            <a:pPr marL="800100" lvl="1" indent="-342900">
              <a:lnSpc>
                <a:spcPct val="150000"/>
              </a:lnSpc>
              <a:buFont typeface="Arial" panose="020B0604020202020204" pitchFamily="34" charset="0"/>
              <a:buChar char="•"/>
            </a:pPr>
            <a:r>
              <a:rPr lang="tr-TR" sz="2200" dirty="0"/>
              <a:t>Agresif davranışlar</a:t>
            </a:r>
            <a:endParaRPr lang="en-US" sz="2200" dirty="0"/>
          </a:p>
          <a:p>
            <a:pPr marL="800100" lvl="1" indent="-342900">
              <a:lnSpc>
                <a:spcPct val="150000"/>
              </a:lnSpc>
              <a:buFont typeface="Arial" panose="020B0604020202020204" pitchFamily="34" charset="0"/>
              <a:buChar char="•"/>
            </a:pPr>
            <a:endParaRPr lang="tr-TR" sz="2200" dirty="0">
              <a:cs typeface="Calibri" panose="020F0502020204030204" pitchFamily="34" charset="0"/>
            </a:endParaRPr>
          </a:p>
        </p:txBody>
      </p:sp>
    </p:spTree>
    <p:extLst>
      <p:ext uri="{BB962C8B-B14F-4D97-AF65-F5344CB8AC3E}">
        <p14:creationId xmlns:p14="http://schemas.microsoft.com/office/powerpoint/2010/main" val="1968819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B8C61A-965F-26EE-04DE-01C09F39347A}"/>
            </a:ext>
          </a:extLst>
        </p:cNvPr>
        <p:cNvGrpSpPr/>
        <p:nvPr/>
      </p:nvGrpSpPr>
      <p:grpSpPr>
        <a:xfrm>
          <a:off x="0" y="0"/>
          <a:ext cx="0" cy="0"/>
          <a:chOff x="0" y="0"/>
          <a:chExt cx="0" cy="0"/>
        </a:xfrm>
      </p:grpSpPr>
      <p:sp>
        <p:nvSpPr>
          <p:cNvPr id="7" name="Metin kutusu 6">
            <a:extLst>
              <a:ext uri="{FF2B5EF4-FFF2-40B4-BE49-F238E27FC236}">
                <a16:creationId xmlns:a16="http://schemas.microsoft.com/office/drawing/2014/main" id="{813FA11F-C200-AE0D-F014-8F3C28F9C039}"/>
              </a:ext>
            </a:extLst>
          </p:cNvPr>
          <p:cNvSpPr txBox="1"/>
          <p:nvPr/>
        </p:nvSpPr>
        <p:spPr>
          <a:xfrm>
            <a:off x="193116" y="172097"/>
            <a:ext cx="9678672" cy="523220"/>
          </a:xfrm>
          <a:prstGeom prst="rect">
            <a:avLst/>
          </a:prstGeom>
          <a:noFill/>
        </p:spPr>
        <p:txBody>
          <a:bodyPr wrap="square" rtlCol="0">
            <a:spAutoFit/>
          </a:bodyPr>
          <a:lstStyle/>
          <a:p>
            <a:r>
              <a:rPr lang="tr-TR" sz="2800" b="1" dirty="0">
                <a:solidFill>
                  <a:srgbClr val="114533"/>
                </a:solidFill>
              </a:rPr>
              <a:t>BAĞIMLILIĞININ OLUMSUZ ETKİLERİ</a:t>
            </a:r>
            <a:endParaRPr lang="tr-TR" sz="2800" dirty="0">
              <a:solidFill>
                <a:srgbClr val="114533"/>
              </a:solidFill>
            </a:endParaRPr>
          </a:p>
        </p:txBody>
      </p:sp>
      <p:pic>
        <p:nvPicPr>
          <p:cNvPr id="2" name="Resim 1">
            <a:extLst>
              <a:ext uri="{FF2B5EF4-FFF2-40B4-BE49-F238E27FC236}">
                <a16:creationId xmlns:a16="http://schemas.microsoft.com/office/drawing/2014/main" id="{A08C9541-96A8-0C95-253F-DB6710FDB5E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82807" y="3429000"/>
            <a:ext cx="5809193" cy="3429000"/>
          </a:xfrm>
          <a:prstGeom prst="rect">
            <a:avLst/>
          </a:prstGeom>
        </p:spPr>
      </p:pic>
      <p:sp>
        <p:nvSpPr>
          <p:cNvPr id="3" name="Metin kutusu 2">
            <a:extLst>
              <a:ext uri="{FF2B5EF4-FFF2-40B4-BE49-F238E27FC236}">
                <a16:creationId xmlns:a16="http://schemas.microsoft.com/office/drawing/2014/main" id="{119A2EA8-8F33-940F-57D4-C6A4BD93C3B9}"/>
              </a:ext>
            </a:extLst>
          </p:cNvPr>
          <p:cNvSpPr txBox="1"/>
          <p:nvPr/>
        </p:nvSpPr>
        <p:spPr>
          <a:xfrm>
            <a:off x="193115" y="1210317"/>
            <a:ext cx="7332150" cy="2582630"/>
          </a:xfrm>
          <a:prstGeom prst="rect">
            <a:avLst/>
          </a:prstGeom>
          <a:noFill/>
        </p:spPr>
        <p:txBody>
          <a:bodyPr wrap="square" rtlCol="0">
            <a:spAutoFit/>
          </a:bodyPr>
          <a:lstStyle/>
          <a:p>
            <a:pPr lvl="1">
              <a:lnSpc>
                <a:spcPct val="150000"/>
              </a:lnSpc>
            </a:pPr>
            <a:r>
              <a:rPr lang="tr-TR" sz="2200" b="1" dirty="0">
                <a:cs typeface="Calibri" panose="020F0502020204030204" pitchFamily="34" charset="0"/>
              </a:rPr>
              <a:t>Psikolojik Olumsuz Etkiler</a:t>
            </a:r>
          </a:p>
          <a:p>
            <a:pPr marL="742950" lvl="1" indent="-285750">
              <a:lnSpc>
                <a:spcPct val="150000"/>
              </a:lnSpc>
              <a:buFont typeface="Arial" panose="020B0604020202020204" pitchFamily="34" charset="0"/>
              <a:buChar char="•"/>
            </a:pPr>
            <a:r>
              <a:rPr lang="tr-TR" sz="2200" dirty="0">
                <a:cs typeface="Calibri" panose="020F0502020204030204" pitchFamily="34" charset="0"/>
              </a:rPr>
              <a:t>Göz kuruluğu</a:t>
            </a:r>
          </a:p>
          <a:p>
            <a:pPr marL="742950" lvl="1" indent="-285750">
              <a:lnSpc>
                <a:spcPct val="150000"/>
              </a:lnSpc>
              <a:buFont typeface="Arial" panose="020B0604020202020204" pitchFamily="34" charset="0"/>
              <a:buChar char="•"/>
            </a:pPr>
            <a:r>
              <a:rPr lang="tr-TR" sz="2200" dirty="0">
                <a:cs typeface="Calibri" panose="020F0502020204030204" pitchFamily="34" charset="0"/>
              </a:rPr>
              <a:t>Görme ve işitme problemleri</a:t>
            </a:r>
          </a:p>
          <a:p>
            <a:pPr marL="742950" lvl="1" indent="-285750">
              <a:lnSpc>
                <a:spcPct val="150000"/>
              </a:lnSpc>
              <a:buFont typeface="Arial" panose="020B0604020202020204" pitchFamily="34" charset="0"/>
              <a:buChar char="•"/>
            </a:pPr>
            <a:r>
              <a:rPr lang="tr-TR" sz="2200" dirty="0">
                <a:cs typeface="Calibri" panose="020F0502020204030204" pitchFamily="34" charset="0"/>
              </a:rPr>
              <a:t>Düzensiz beslenme</a:t>
            </a:r>
          </a:p>
          <a:p>
            <a:pPr marL="742950" lvl="1" indent="-285750">
              <a:lnSpc>
                <a:spcPct val="150000"/>
              </a:lnSpc>
              <a:buFont typeface="Arial" panose="020B0604020202020204" pitchFamily="34" charset="0"/>
              <a:buChar char="•"/>
            </a:pPr>
            <a:r>
              <a:rPr lang="tr-TR" sz="2200" dirty="0">
                <a:cs typeface="Calibri" panose="020F0502020204030204" pitchFamily="34" charset="0"/>
              </a:rPr>
              <a:t>Hareketsizliğe bağlı eklem ağrıları ve uyuşmalar</a:t>
            </a:r>
          </a:p>
        </p:txBody>
      </p:sp>
    </p:spTree>
    <p:extLst>
      <p:ext uri="{BB962C8B-B14F-4D97-AF65-F5344CB8AC3E}">
        <p14:creationId xmlns:p14="http://schemas.microsoft.com/office/powerpoint/2010/main" val="3207044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F6FDE3-5EF1-34FA-583F-85BDB4277CEF}"/>
            </a:ext>
          </a:extLst>
        </p:cNvPr>
        <p:cNvGrpSpPr/>
        <p:nvPr/>
      </p:nvGrpSpPr>
      <p:grpSpPr>
        <a:xfrm>
          <a:off x="0" y="0"/>
          <a:ext cx="0" cy="0"/>
          <a:chOff x="0" y="0"/>
          <a:chExt cx="0" cy="0"/>
        </a:xfrm>
      </p:grpSpPr>
      <p:sp>
        <p:nvSpPr>
          <p:cNvPr id="7" name="Metin kutusu 6">
            <a:extLst>
              <a:ext uri="{FF2B5EF4-FFF2-40B4-BE49-F238E27FC236}">
                <a16:creationId xmlns:a16="http://schemas.microsoft.com/office/drawing/2014/main" id="{5E78A8B5-E84B-A755-658B-53E3E0FCD25F}"/>
              </a:ext>
            </a:extLst>
          </p:cNvPr>
          <p:cNvSpPr txBox="1"/>
          <p:nvPr/>
        </p:nvSpPr>
        <p:spPr>
          <a:xfrm>
            <a:off x="193116" y="172097"/>
            <a:ext cx="9678672" cy="523220"/>
          </a:xfrm>
          <a:prstGeom prst="rect">
            <a:avLst/>
          </a:prstGeom>
          <a:noFill/>
        </p:spPr>
        <p:txBody>
          <a:bodyPr wrap="square" rtlCol="0">
            <a:spAutoFit/>
          </a:bodyPr>
          <a:lstStyle/>
          <a:p>
            <a:r>
              <a:rPr lang="tr-TR" sz="2800" b="1" dirty="0">
                <a:solidFill>
                  <a:srgbClr val="114533"/>
                </a:solidFill>
              </a:rPr>
              <a:t>BAĞIMLILIĞININ OLUMSUZ ETKİLERİ</a:t>
            </a:r>
            <a:endParaRPr lang="tr-TR" sz="2800" dirty="0">
              <a:solidFill>
                <a:srgbClr val="114533"/>
              </a:solidFill>
            </a:endParaRPr>
          </a:p>
        </p:txBody>
      </p:sp>
      <p:sp>
        <p:nvSpPr>
          <p:cNvPr id="3" name="Metin kutusu 2">
            <a:extLst>
              <a:ext uri="{FF2B5EF4-FFF2-40B4-BE49-F238E27FC236}">
                <a16:creationId xmlns:a16="http://schemas.microsoft.com/office/drawing/2014/main" id="{BB3DD973-94B9-8723-F416-AE153FAD9845}"/>
              </a:ext>
            </a:extLst>
          </p:cNvPr>
          <p:cNvSpPr txBox="1"/>
          <p:nvPr/>
        </p:nvSpPr>
        <p:spPr>
          <a:xfrm>
            <a:off x="193115" y="1210316"/>
            <a:ext cx="4453026" cy="3598293"/>
          </a:xfrm>
          <a:prstGeom prst="rect">
            <a:avLst/>
          </a:prstGeom>
          <a:noFill/>
        </p:spPr>
        <p:txBody>
          <a:bodyPr wrap="square" rtlCol="0">
            <a:spAutoFit/>
          </a:bodyPr>
          <a:lstStyle/>
          <a:p>
            <a:pPr lvl="1">
              <a:lnSpc>
                <a:spcPct val="150000"/>
              </a:lnSpc>
            </a:pPr>
            <a:r>
              <a:rPr lang="tr-TR" sz="2200" b="1" dirty="0">
                <a:cs typeface="Calibri" panose="020F0502020204030204" pitchFamily="34" charset="0"/>
              </a:rPr>
              <a:t>Fiziksel Olumsuz Etkiler</a:t>
            </a:r>
          </a:p>
          <a:p>
            <a:pPr marL="800100" lvl="1" indent="-342900">
              <a:lnSpc>
                <a:spcPct val="150000"/>
              </a:lnSpc>
              <a:buFont typeface="Arial" panose="020B0604020202020204" pitchFamily="34" charset="0"/>
              <a:buChar char="•"/>
            </a:pPr>
            <a:r>
              <a:rPr lang="tr-TR" sz="2200" dirty="0">
                <a:cs typeface="Calibri" panose="020F0502020204030204" pitchFamily="34" charset="0"/>
              </a:rPr>
              <a:t>Duruş bozuklukları</a:t>
            </a:r>
          </a:p>
          <a:p>
            <a:pPr marL="800100" lvl="1" indent="-342900">
              <a:lnSpc>
                <a:spcPct val="150000"/>
              </a:lnSpc>
              <a:buFont typeface="Arial" panose="020B0604020202020204" pitchFamily="34" charset="0"/>
              <a:buChar char="•"/>
            </a:pPr>
            <a:r>
              <a:rPr lang="tr-TR" sz="2200" dirty="0">
                <a:cs typeface="Calibri" panose="020F0502020204030204" pitchFamily="34" charset="0"/>
              </a:rPr>
              <a:t>Dikkat dağınıklığına bağlı kazalar ve yaralanmalar</a:t>
            </a:r>
          </a:p>
          <a:p>
            <a:pPr marL="800100" lvl="1" indent="-342900">
              <a:lnSpc>
                <a:spcPct val="150000"/>
              </a:lnSpc>
              <a:buFont typeface="Arial" panose="020B0604020202020204" pitchFamily="34" charset="0"/>
              <a:buChar char="•"/>
            </a:pPr>
            <a:r>
              <a:rPr lang="tr-TR" sz="2200" dirty="0">
                <a:cs typeface="Calibri" panose="020F0502020204030204" pitchFamily="34" charset="0"/>
              </a:rPr>
              <a:t>Cihazların elden ele dolaşması sebebiyle enfeksiyon yayılımı</a:t>
            </a:r>
          </a:p>
        </p:txBody>
      </p:sp>
      <p:pic>
        <p:nvPicPr>
          <p:cNvPr id="4" name="Resim 3">
            <a:extLst>
              <a:ext uri="{FF2B5EF4-FFF2-40B4-BE49-F238E27FC236}">
                <a16:creationId xmlns:a16="http://schemas.microsoft.com/office/drawing/2014/main" id="{52D88257-67AB-D12E-CCBC-9E4F447C053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32452" y="1541968"/>
            <a:ext cx="6064872" cy="3774064"/>
          </a:xfrm>
          <a:prstGeom prst="rect">
            <a:avLst/>
          </a:prstGeom>
        </p:spPr>
      </p:pic>
    </p:spTree>
    <p:extLst>
      <p:ext uri="{BB962C8B-B14F-4D97-AF65-F5344CB8AC3E}">
        <p14:creationId xmlns:p14="http://schemas.microsoft.com/office/powerpoint/2010/main" val="1707230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7B0BFE-BEA6-77DB-5100-A3D32BACD6CD}"/>
            </a:ext>
          </a:extLst>
        </p:cNvPr>
        <p:cNvGrpSpPr/>
        <p:nvPr/>
      </p:nvGrpSpPr>
      <p:grpSpPr>
        <a:xfrm>
          <a:off x="0" y="0"/>
          <a:ext cx="0" cy="0"/>
          <a:chOff x="0" y="0"/>
          <a:chExt cx="0" cy="0"/>
        </a:xfrm>
      </p:grpSpPr>
      <p:sp>
        <p:nvSpPr>
          <p:cNvPr id="7" name="Metin kutusu 6">
            <a:extLst>
              <a:ext uri="{FF2B5EF4-FFF2-40B4-BE49-F238E27FC236}">
                <a16:creationId xmlns:a16="http://schemas.microsoft.com/office/drawing/2014/main" id="{99A96103-D0B9-7124-2A43-587F8C0B0453}"/>
              </a:ext>
            </a:extLst>
          </p:cNvPr>
          <p:cNvSpPr txBox="1"/>
          <p:nvPr/>
        </p:nvSpPr>
        <p:spPr>
          <a:xfrm>
            <a:off x="193116" y="172097"/>
            <a:ext cx="9678672" cy="523220"/>
          </a:xfrm>
          <a:prstGeom prst="rect">
            <a:avLst/>
          </a:prstGeom>
          <a:noFill/>
        </p:spPr>
        <p:txBody>
          <a:bodyPr wrap="square" rtlCol="0">
            <a:spAutoFit/>
          </a:bodyPr>
          <a:lstStyle/>
          <a:p>
            <a:r>
              <a:rPr lang="tr-TR" sz="2800" b="1" dirty="0">
                <a:solidFill>
                  <a:srgbClr val="114533"/>
                </a:solidFill>
              </a:rPr>
              <a:t>BAĞIMLILIĞININ OLUMSUZ ETKİLERİ</a:t>
            </a:r>
            <a:endParaRPr lang="tr-TR" sz="2800" dirty="0">
              <a:solidFill>
                <a:srgbClr val="114533"/>
              </a:solidFill>
            </a:endParaRPr>
          </a:p>
        </p:txBody>
      </p:sp>
      <p:sp>
        <p:nvSpPr>
          <p:cNvPr id="3" name="Metin kutusu 2">
            <a:extLst>
              <a:ext uri="{FF2B5EF4-FFF2-40B4-BE49-F238E27FC236}">
                <a16:creationId xmlns:a16="http://schemas.microsoft.com/office/drawing/2014/main" id="{DC2463D4-54B0-353E-EB6C-50DD6A99DAB3}"/>
              </a:ext>
            </a:extLst>
          </p:cNvPr>
          <p:cNvSpPr txBox="1"/>
          <p:nvPr/>
        </p:nvSpPr>
        <p:spPr>
          <a:xfrm>
            <a:off x="193115" y="1210316"/>
            <a:ext cx="4453026" cy="4102470"/>
          </a:xfrm>
          <a:prstGeom prst="rect">
            <a:avLst/>
          </a:prstGeom>
          <a:noFill/>
        </p:spPr>
        <p:txBody>
          <a:bodyPr wrap="square" rtlCol="0">
            <a:spAutoFit/>
          </a:bodyPr>
          <a:lstStyle/>
          <a:p>
            <a:pPr lvl="1">
              <a:lnSpc>
                <a:spcPct val="150000"/>
              </a:lnSpc>
            </a:pPr>
            <a:r>
              <a:rPr lang="tr-TR" sz="2200" b="1" dirty="0">
                <a:cs typeface="Calibri" panose="020F0502020204030204" pitchFamily="34" charset="0"/>
              </a:rPr>
              <a:t>Zihinsel Olumsuz Etkiler</a:t>
            </a:r>
          </a:p>
          <a:p>
            <a:pPr marL="800100" lvl="1" indent="-342900">
              <a:lnSpc>
                <a:spcPct val="150000"/>
              </a:lnSpc>
              <a:buFont typeface="Arial" panose="020B0604020202020204" pitchFamily="34" charset="0"/>
              <a:buChar char="•"/>
            </a:pPr>
            <a:r>
              <a:rPr lang="tr-TR" sz="2200" dirty="0">
                <a:cs typeface="Calibri" panose="020F0502020204030204" pitchFamily="34" charset="0"/>
              </a:rPr>
              <a:t>Dikkat dağınıklığı</a:t>
            </a:r>
          </a:p>
          <a:p>
            <a:pPr marL="800100" lvl="1" indent="-342900">
              <a:lnSpc>
                <a:spcPct val="150000"/>
              </a:lnSpc>
              <a:buFont typeface="Arial" panose="020B0604020202020204" pitchFamily="34" charset="0"/>
              <a:buChar char="•"/>
            </a:pPr>
            <a:r>
              <a:rPr lang="tr-TR" sz="2200" dirty="0">
                <a:cs typeface="Calibri" panose="020F0502020204030204" pitchFamily="34" charset="0"/>
              </a:rPr>
              <a:t>Akademik alanda zorluklar</a:t>
            </a:r>
          </a:p>
          <a:p>
            <a:pPr marL="800100" lvl="1" indent="-342900">
              <a:lnSpc>
                <a:spcPct val="150000"/>
              </a:lnSpc>
              <a:buFont typeface="Arial" panose="020B0604020202020204" pitchFamily="34" charset="0"/>
              <a:buChar char="•"/>
            </a:pPr>
            <a:r>
              <a:rPr lang="tr-TR" sz="2200" dirty="0">
                <a:cs typeface="Calibri" panose="020F0502020204030204" pitchFamily="34" charset="0"/>
              </a:rPr>
              <a:t>Sorumlulukları erteleme</a:t>
            </a:r>
          </a:p>
          <a:p>
            <a:pPr marL="800100" lvl="1" indent="-342900">
              <a:lnSpc>
                <a:spcPct val="150000"/>
              </a:lnSpc>
              <a:buFont typeface="Arial" panose="020B0604020202020204" pitchFamily="34" charset="0"/>
              <a:buChar char="•"/>
            </a:pPr>
            <a:r>
              <a:rPr lang="tr-TR" sz="2200" dirty="0">
                <a:cs typeface="Calibri" panose="020F0502020204030204" pitchFamily="34" charset="0"/>
              </a:rPr>
              <a:t>Davranış bozukluğu semptomlarında artış</a:t>
            </a:r>
          </a:p>
          <a:p>
            <a:pPr marL="800100" lvl="1" indent="-342900">
              <a:lnSpc>
                <a:spcPct val="150000"/>
              </a:lnSpc>
              <a:buFont typeface="Arial" panose="020B0604020202020204" pitchFamily="34" charset="0"/>
              <a:buChar char="•"/>
            </a:pPr>
            <a:r>
              <a:rPr lang="tr-TR" sz="2200" dirty="0">
                <a:cs typeface="Calibri" panose="020F0502020204030204" pitchFamily="34" charset="0"/>
              </a:rPr>
              <a:t>Çoklu iş yapılması sonucu performans düşüklükleri</a:t>
            </a:r>
          </a:p>
        </p:txBody>
      </p:sp>
      <p:pic>
        <p:nvPicPr>
          <p:cNvPr id="2" name="Resim 1">
            <a:extLst>
              <a:ext uri="{FF2B5EF4-FFF2-40B4-BE49-F238E27FC236}">
                <a16:creationId xmlns:a16="http://schemas.microsoft.com/office/drawing/2014/main" id="{3D2B378F-B8C5-2A8C-601E-80D039743E9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46923" y="1728624"/>
            <a:ext cx="6112819" cy="3400751"/>
          </a:xfrm>
          <a:prstGeom prst="rect">
            <a:avLst/>
          </a:prstGeom>
        </p:spPr>
      </p:pic>
    </p:spTree>
    <p:extLst>
      <p:ext uri="{BB962C8B-B14F-4D97-AF65-F5344CB8AC3E}">
        <p14:creationId xmlns:p14="http://schemas.microsoft.com/office/powerpoint/2010/main" val="2936217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F5BF91-137C-FC1F-D600-33F4DB60A17C}"/>
            </a:ext>
          </a:extLst>
        </p:cNvPr>
        <p:cNvGrpSpPr/>
        <p:nvPr/>
      </p:nvGrpSpPr>
      <p:grpSpPr>
        <a:xfrm>
          <a:off x="0" y="0"/>
          <a:ext cx="0" cy="0"/>
          <a:chOff x="0" y="0"/>
          <a:chExt cx="0" cy="0"/>
        </a:xfrm>
      </p:grpSpPr>
      <p:sp>
        <p:nvSpPr>
          <p:cNvPr id="7" name="Metin kutusu 6">
            <a:extLst>
              <a:ext uri="{FF2B5EF4-FFF2-40B4-BE49-F238E27FC236}">
                <a16:creationId xmlns:a16="http://schemas.microsoft.com/office/drawing/2014/main" id="{D9FAD1B5-6D14-EE90-A634-BB9D95EBF0A2}"/>
              </a:ext>
            </a:extLst>
          </p:cNvPr>
          <p:cNvSpPr txBox="1"/>
          <p:nvPr/>
        </p:nvSpPr>
        <p:spPr>
          <a:xfrm>
            <a:off x="193116" y="172097"/>
            <a:ext cx="9678672" cy="523220"/>
          </a:xfrm>
          <a:prstGeom prst="rect">
            <a:avLst/>
          </a:prstGeom>
          <a:noFill/>
        </p:spPr>
        <p:txBody>
          <a:bodyPr wrap="square" rtlCol="0">
            <a:spAutoFit/>
          </a:bodyPr>
          <a:lstStyle/>
          <a:p>
            <a:r>
              <a:rPr lang="tr-TR" sz="2800" b="1" dirty="0">
                <a:solidFill>
                  <a:srgbClr val="114533"/>
                </a:solidFill>
              </a:rPr>
              <a:t>BAĞIMLILIĞININ OLUMSUZ ETKİLERİ</a:t>
            </a:r>
            <a:endParaRPr lang="tr-TR" sz="2800" dirty="0">
              <a:solidFill>
                <a:srgbClr val="114533"/>
              </a:solidFill>
            </a:endParaRPr>
          </a:p>
        </p:txBody>
      </p:sp>
      <p:sp>
        <p:nvSpPr>
          <p:cNvPr id="3" name="Metin kutusu 2">
            <a:extLst>
              <a:ext uri="{FF2B5EF4-FFF2-40B4-BE49-F238E27FC236}">
                <a16:creationId xmlns:a16="http://schemas.microsoft.com/office/drawing/2014/main" id="{07CF5942-4CC4-B9BC-020A-8DF41EE5C656}"/>
              </a:ext>
            </a:extLst>
          </p:cNvPr>
          <p:cNvSpPr txBox="1"/>
          <p:nvPr/>
        </p:nvSpPr>
        <p:spPr>
          <a:xfrm>
            <a:off x="193115" y="1210316"/>
            <a:ext cx="6257112" cy="4106124"/>
          </a:xfrm>
          <a:prstGeom prst="rect">
            <a:avLst/>
          </a:prstGeom>
          <a:noFill/>
        </p:spPr>
        <p:txBody>
          <a:bodyPr wrap="square" rtlCol="0">
            <a:spAutoFit/>
          </a:bodyPr>
          <a:lstStyle/>
          <a:p>
            <a:pPr lvl="1">
              <a:lnSpc>
                <a:spcPct val="150000"/>
              </a:lnSpc>
            </a:pPr>
            <a:r>
              <a:rPr lang="tr-TR" sz="2200" b="1" dirty="0">
                <a:cs typeface="Calibri" panose="020F0502020204030204" pitchFamily="34" charset="0"/>
              </a:rPr>
              <a:t>Sosyal ve Ahlaki Olumsuz Etkiler</a:t>
            </a:r>
          </a:p>
          <a:p>
            <a:pPr marL="800100" lvl="1" indent="-342900">
              <a:lnSpc>
                <a:spcPct val="150000"/>
              </a:lnSpc>
              <a:buFont typeface="Arial" panose="020B0604020202020204" pitchFamily="34" charset="0"/>
              <a:buChar char="•"/>
            </a:pPr>
            <a:r>
              <a:rPr lang="tr-TR" sz="2200" dirty="0">
                <a:cs typeface="Calibri" panose="020F0502020204030204" pitchFamily="34" charset="0"/>
              </a:rPr>
              <a:t>Gerçek hayattaki ilişkilere karşı olumsuz tavırlar</a:t>
            </a:r>
          </a:p>
          <a:p>
            <a:pPr marL="800100" lvl="1" indent="-342900">
              <a:lnSpc>
                <a:spcPct val="150000"/>
              </a:lnSpc>
              <a:buFont typeface="Arial" panose="020B0604020202020204" pitchFamily="34" charset="0"/>
              <a:buChar char="•"/>
            </a:pPr>
            <a:r>
              <a:rPr lang="tr-TR" sz="2200" dirty="0">
                <a:cs typeface="Calibri" panose="020F0502020204030204" pitchFamily="34" charset="0"/>
              </a:rPr>
              <a:t>Aile bağlarının zayıflaması</a:t>
            </a:r>
          </a:p>
          <a:p>
            <a:pPr marL="800100" lvl="1" indent="-342900">
              <a:lnSpc>
                <a:spcPct val="150000"/>
              </a:lnSpc>
              <a:buFont typeface="Arial" panose="020B0604020202020204" pitchFamily="34" charset="0"/>
              <a:buChar char="•"/>
            </a:pPr>
            <a:r>
              <a:rPr lang="tr-TR" sz="2200" dirty="0">
                <a:cs typeface="Calibri" panose="020F0502020204030204" pitchFamily="34" charset="0"/>
              </a:rPr>
              <a:t>Kültürel değer paylaşımının azalması</a:t>
            </a:r>
          </a:p>
          <a:p>
            <a:pPr marL="800100" lvl="1" indent="-342900">
              <a:lnSpc>
                <a:spcPct val="150000"/>
              </a:lnSpc>
              <a:buFont typeface="Arial" panose="020B0604020202020204" pitchFamily="34" charset="0"/>
              <a:buChar char="•"/>
            </a:pPr>
            <a:r>
              <a:rPr lang="tr-TR" sz="2200" dirty="0">
                <a:cs typeface="Calibri" panose="020F0502020204030204" pitchFamily="34" charset="0"/>
              </a:rPr>
              <a:t>Sosyal izolasyon</a:t>
            </a:r>
          </a:p>
          <a:p>
            <a:pPr marL="800100" lvl="1" indent="-342900">
              <a:lnSpc>
                <a:spcPct val="150000"/>
              </a:lnSpc>
              <a:buFont typeface="Arial" panose="020B0604020202020204" pitchFamily="34" charset="0"/>
              <a:buChar char="•"/>
            </a:pPr>
            <a:r>
              <a:rPr lang="tr-TR" sz="2200" dirty="0">
                <a:cs typeface="Calibri" panose="020F0502020204030204" pitchFamily="34" charset="0"/>
              </a:rPr>
              <a:t>Teknolojik faaliyetlerle ilgili yalana başvurma ve inkar etme</a:t>
            </a:r>
          </a:p>
        </p:txBody>
      </p:sp>
      <p:pic>
        <p:nvPicPr>
          <p:cNvPr id="4" name="Resim 3">
            <a:extLst>
              <a:ext uri="{FF2B5EF4-FFF2-40B4-BE49-F238E27FC236}">
                <a16:creationId xmlns:a16="http://schemas.microsoft.com/office/drawing/2014/main" id="{E5DFBA25-840C-19CB-3DA8-D7456B5533F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0" y="2479768"/>
            <a:ext cx="5614643" cy="3167916"/>
          </a:xfrm>
          <a:prstGeom prst="rect">
            <a:avLst/>
          </a:prstGeom>
        </p:spPr>
      </p:pic>
    </p:spTree>
    <p:extLst>
      <p:ext uri="{BB962C8B-B14F-4D97-AF65-F5344CB8AC3E}">
        <p14:creationId xmlns:p14="http://schemas.microsoft.com/office/powerpoint/2010/main" val="1077417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DCAE2E-6CA9-97F7-DAE5-2F457390CA7E}"/>
            </a:ext>
          </a:extLst>
        </p:cNvPr>
        <p:cNvGrpSpPr/>
        <p:nvPr/>
      </p:nvGrpSpPr>
      <p:grpSpPr>
        <a:xfrm>
          <a:off x="0" y="0"/>
          <a:ext cx="0" cy="0"/>
          <a:chOff x="0" y="0"/>
          <a:chExt cx="0" cy="0"/>
        </a:xfrm>
      </p:grpSpPr>
      <p:sp>
        <p:nvSpPr>
          <p:cNvPr id="7" name="Metin kutusu 6">
            <a:extLst>
              <a:ext uri="{FF2B5EF4-FFF2-40B4-BE49-F238E27FC236}">
                <a16:creationId xmlns:a16="http://schemas.microsoft.com/office/drawing/2014/main" id="{B60EC14A-CD83-B938-4AE7-DB40F0F79E19}"/>
              </a:ext>
            </a:extLst>
          </p:cNvPr>
          <p:cNvSpPr txBox="1"/>
          <p:nvPr/>
        </p:nvSpPr>
        <p:spPr>
          <a:xfrm>
            <a:off x="193116" y="172097"/>
            <a:ext cx="9678672" cy="523220"/>
          </a:xfrm>
          <a:prstGeom prst="rect">
            <a:avLst/>
          </a:prstGeom>
          <a:noFill/>
        </p:spPr>
        <p:txBody>
          <a:bodyPr wrap="square" rtlCol="0">
            <a:spAutoFit/>
          </a:bodyPr>
          <a:lstStyle/>
          <a:p>
            <a:r>
              <a:rPr lang="tr-TR" sz="2800" b="1" dirty="0">
                <a:solidFill>
                  <a:srgbClr val="114533"/>
                </a:solidFill>
              </a:rPr>
              <a:t>İNETERNET BAĞIMLILIĞI İLE İLGİLİ BİLİNENLER</a:t>
            </a:r>
            <a:endParaRPr lang="tr-TR" sz="2800" dirty="0">
              <a:solidFill>
                <a:srgbClr val="114533"/>
              </a:solidFill>
            </a:endParaRPr>
          </a:p>
        </p:txBody>
      </p:sp>
      <p:sp>
        <p:nvSpPr>
          <p:cNvPr id="3" name="Metin kutusu 2">
            <a:extLst>
              <a:ext uri="{FF2B5EF4-FFF2-40B4-BE49-F238E27FC236}">
                <a16:creationId xmlns:a16="http://schemas.microsoft.com/office/drawing/2014/main" id="{A95ECC3A-B701-5B61-7B12-D73C19077F54}"/>
              </a:ext>
            </a:extLst>
          </p:cNvPr>
          <p:cNvSpPr txBox="1"/>
          <p:nvPr/>
        </p:nvSpPr>
        <p:spPr>
          <a:xfrm>
            <a:off x="193115" y="1210317"/>
            <a:ext cx="7776993" cy="3090461"/>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tr-TR" sz="2200" dirty="0">
                <a:cs typeface="Calibri" panose="020F0502020204030204" pitchFamily="34" charset="0"/>
              </a:rPr>
              <a:t>"İnternetle ilgili bağımlılıklar nadir görülür "</a:t>
            </a:r>
          </a:p>
          <a:p>
            <a:pPr marL="342900" indent="-342900">
              <a:lnSpc>
                <a:spcPct val="150000"/>
              </a:lnSpc>
              <a:buFont typeface="Arial" panose="020B0604020202020204" pitchFamily="34" charset="0"/>
              <a:buChar char="•"/>
            </a:pPr>
            <a:r>
              <a:rPr lang="tr-TR" sz="2200" dirty="0">
                <a:cs typeface="Calibri" panose="020F0502020204030204" pitchFamily="34" charset="0"/>
              </a:rPr>
              <a:t>"Sadece erkekler internete bağımlı olur."</a:t>
            </a:r>
          </a:p>
          <a:p>
            <a:pPr marL="285750" indent="-285750">
              <a:lnSpc>
                <a:spcPct val="150000"/>
              </a:lnSpc>
              <a:buFont typeface="Arial" panose="020B0604020202020204" pitchFamily="34" charset="0"/>
              <a:buChar char="•"/>
            </a:pPr>
            <a:r>
              <a:rPr lang="tr-TR" sz="2200" dirty="0">
                <a:cs typeface="Calibri" panose="020F0502020204030204" pitchFamily="34" charset="0"/>
              </a:rPr>
              <a:t>"Çevrim içi oyunları arkadaşlarımla oynayarak sosyalleşme ihtiyacımı giderebilirim."</a:t>
            </a:r>
          </a:p>
          <a:p>
            <a:pPr marL="285750" indent="-285750">
              <a:lnSpc>
                <a:spcPct val="150000"/>
              </a:lnSpc>
              <a:buFont typeface="Arial" panose="020B0604020202020204" pitchFamily="34" charset="0"/>
              <a:buChar char="•"/>
            </a:pPr>
            <a:r>
              <a:rPr lang="tr-TR" sz="2200" dirty="0">
                <a:cs typeface="Calibri" panose="020F0502020204030204" pitchFamily="34" charset="0"/>
              </a:rPr>
              <a:t>"Bir kişinin sosyal medyadaki takipçi, beğeni ve arkadaş sayısı onun ne kadar popüler ve değerli olduğunu gösterir."</a:t>
            </a:r>
          </a:p>
        </p:txBody>
      </p:sp>
      <p:pic>
        <p:nvPicPr>
          <p:cNvPr id="4" name="Resim 3">
            <a:extLst>
              <a:ext uri="{FF2B5EF4-FFF2-40B4-BE49-F238E27FC236}">
                <a16:creationId xmlns:a16="http://schemas.microsoft.com/office/drawing/2014/main" id="{93417C89-9E3C-3EE2-A9F7-E1E2EA04DA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08823" y="-44095"/>
            <a:ext cx="6946190" cy="6946190"/>
          </a:xfrm>
          <a:prstGeom prst="rect">
            <a:avLst/>
          </a:prstGeom>
        </p:spPr>
      </p:pic>
    </p:spTree>
    <p:extLst>
      <p:ext uri="{BB962C8B-B14F-4D97-AF65-F5344CB8AC3E}">
        <p14:creationId xmlns:p14="http://schemas.microsoft.com/office/powerpoint/2010/main" val="2459327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65997F-0977-8C88-5B70-45D0F0EA0D38}"/>
            </a:ext>
          </a:extLst>
        </p:cNvPr>
        <p:cNvGrpSpPr/>
        <p:nvPr/>
      </p:nvGrpSpPr>
      <p:grpSpPr>
        <a:xfrm>
          <a:off x="0" y="0"/>
          <a:ext cx="0" cy="0"/>
          <a:chOff x="0" y="0"/>
          <a:chExt cx="0" cy="0"/>
        </a:xfrm>
      </p:grpSpPr>
      <p:sp>
        <p:nvSpPr>
          <p:cNvPr id="7" name="Metin kutusu 6">
            <a:extLst>
              <a:ext uri="{FF2B5EF4-FFF2-40B4-BE49-F238E27FC236}">
                <a16:creationId xmlns:a16="http://schemas.microsoft.com/office/drawing/2014/main" id="{16DE8490-2389-6172-474E-E8A773741541}"/>
              </a:ext>
            </a:extLst>
          </p:cNvPr>
          <p:cNvSpPr txBox="1"/>
          <p:nvPr/>
        </p:nvSpPr>
        <p:spPr>
          <a:xfrm>
            <a:off x="193116" y="172097"/>
            <a:ext cx="9678672" cy="523220"/>
          </a:xfrm>
          <a:prstGeom prst="rect">
            <a:avLst/>
          </a:prstGeom>
          <a:noFill/>
        </p:spPr>
        <p:txBody>
          <a:bodyPr wrap="square" rtlCol="0">
            <a:spAutoFit/>
          </a:bodyPr>
          <a:lstStyle/>
          <a:p>
            <a:r>
              <a:rPr lang="tr-TR" sz="2800" b="1" dirty="0">
                <a:solidFill>
                  <a:srgbClr val="114533"/>
                </a:solidFill>
              </a:rPr>
              <a:t>İNETERNET BAĞIMLILIĞI İLE İLGİLİ BİLİNENLER</a:t>
            </a:r>
            <a:endParaRPr lang="tr-TR" sz="2800" dirty="0">
              <a:solidFill>
                <a:srgbClr val="114533"/>
              </a:solidFill>
            </a:endParaRPr>
          </a:p>
        </p:txBody>
      </p:sp>
      <p:sp>
        <p:nvSpPr>
          <p:cNvPr id="2" name="Metin kutusu 1">
            <a:extLst>
              <a:ext uri="{FF2B5EF4-FFF2-40B4-BE49-F238E27FC236}">
                <a16:creationId xmlns:a16="http://schemas.microsoft.com/office/drawing/2014/main" id="{E7F52203-35BE-BB18-2D50-F9101500262F}"/>
              </a:ext>
            </a:extLst>
          </p:cNvPr>
          <p:cNvSpPr txBox="1"/>
          <p:nvPr/>
        </p:nvSpPr>
        <p:spPr>
          <a:xfrm>
            <a:off x="608329" y="1394672"/>
            <a:ext cx="6070256" cy="2123658"/>
          </a:xfrm>
          <a:prstGeom prst="rect">
            <a:avLst/>
          </a:prstGeom>
          <a:noFill/>
        </p:spPr>
        <p:txBody>
          <a:bodyPr wrap="square">
            <a:spAutoFit/>
          </a:bodyPr>
          <a:lstStyle/>
          <a:p>
            <a:pPr marL="285750" indent="-285750">
              <a:buFont typeface="Arial" panose="020B0604020202020204" pitchFamily="34" charset="0"/>
              <a:buChar char="•"/>
            </a:pPr>
            <a:r>
              <a:rPr lang="tr-TR" sz="2200" dirty="0"/>
              <a:t>"İnternetle ilgili bağımlılıklar nadir görülür."</a:t>
            </a:r>
          </a:p>
          <a:p>
            <a:pPr marL="285750" indent="-285750">
              <a:buFont typeface="Arial" panose="020B0604020202020204" pitchFamily="34" charset="0"/>
              <a:buChar char="•"/>
            </a:pPr>
            <a:endParaRPr lang="tr-TR" sz="2200" dirty="0"/>
          </a:p>
          <a:p>
            <a:pPr marL="285750" indent="-285750">
              <a:buFont typeface="Arial" panose="020B0604020202020204" pitchFamily="34" charset="0"/>
              <a:buChar char="•"/>
            </a:pPr>
            <a:endParaRPr lang="tr-TR" sz="2200" dirty="0"/>
          </a:p>
          <a:p>
            <a:pPr marL="285750" indent="-285750">
              <a:buFont typeface="Arial" panose="020B0604020202020204" pitchFamily="34" charset="0"/>
              <a:buChar char="•"/>
            </a:pPr>
            <a:endParaRPr lang="tr-TR" sz="2200" dirty="0"/>
          </a:p>
          <a:p>
            <a:endParaRPr lang="tr-TR" sz="2200" dirty="0"/>
          </a:p>
          <a:p>
            <a:endParaRPr lang="tr-TR" sz="2200" dirty="0"/>
          </a:p>
        </p:txBody>
      </p:sp>
      <p:sp>
        <p:nvSpPr>
          <p:cNvPr id="5" name="Satır Belirtme Çizgisi 1 10">
            <a:extLst>
              <a:ext uri="{FF2B5EF4-FFF2-40B4-BE49-F238E27FC236}">
                <a16:creationId xmlns:a16="http://schemas.microsoft.com/office/drawing/2014/main" id="{81F70E6C-830D-D96C-B3C0-AEB6A3AB7AF4}"/>
              </a:ext>
            </a:extLst>
          </p:cNvPr>
          <p:cNvSpPr/>
          <p:nvPr/>
        </p:nvSpPr>
        <p:spPr>
          <a:xfrm>
            <a:off x="7096273" y="1266966"/>
            <a:ext cx="4334858" cy="1797510"/>
          </a:xfrm>
          <a:prstGeom prst="borderCallout1">
            <a:avLst>
              <a:gd name="adj1" fmla="val 59025"/>
              <a:gd name="adj2" fmla="val 357"/>
              <a:gd name="adj3" fmla="val 37438"/>
              <a:gd name="adj4" fmla="val -39100"/>
            </a:avLst>
          </a:prstGeom>
          <a:ln>
            <a:solidFill>
              <a:srgbClr val="7030A0"/>
            </a:solidFill>
          </a:ln>
        </p:spPr>
        <p:style>
          <a:lnRef idx="2">
            <a:schemeClr val="dk1"/>
          </a:lnRef>
          <a:fillRef idx="1">
            <a:schemeClr val="lt1"/>
          </a:fillRef>
          <a:effectRef idx="0">
            <a:schemeClr val="dk1"/>
          </a:effectRef>
          <a:fontRef idx="minor">
            <a:schemeClr val="dk1"/>
          </a:fontRef>
        </p:style>
        <p:txBody>
          <a:bodyPr rtlCol="0" anchor="ctr"/>
          <a:lstStyle/>
          <a:p>
            <a:r>
              <a:rPr lang="tr-TR" sz="2200" dirty="0">
                <a:solidFill>
                  <a:schemeClr val="tx1"/>
                </a:solidFill>
              </a:rPr>
              <a:t>Türkiye’de internet bağımlılığı oranının %20’ye, riskli internet kullanımı oranının %30’a kadar çıktığı gittikçe arttığı belirtilmektedir. </a:t>
            </a:r>
          </a:p>
        </p:txBody>
      </p:sp>
      <p:grpSp>
        <p:nvGrpSpPr>
          <p:cNvPr id="6" name="Grup 5">
            <a:extLst>
              <a:ext uri="{FF2B5EF4-FFF2-40B4-BE49-F238E27FC236}">
                <a16:creationId xmlns:a16="http://schemas.microsoft.com/office/drawing/2014/main" id="{3EF27BDA-F3F5-8182-837B-6748E7248C12}"/>
              </a:ext>
            </a:extLst>
          </p:cNvPr>
          <p:cNvGrpSpPr/>
          <p:nvPr/>
        </p:nvGrpSpPr>
        <p:grpSpPr>
          <a:xfrm>
            <a:off x="608329" y="3440430"/>
            <a:ext cx="10822802" cy="2305462"/>
            <a:chOff x="1296289" y="161897"/>
            <a:chExt cx="10822802" cy="2305462"/>
          </a:xfrm>
        </p:grpSpPr>
        <p:sp>
          <p:nvSpPr>
            <p:cNvPr id="8" name="Metin kutusu 7">
              <a:extLst>
                <a:ext uri="{FF2B5EF4-FFF2-40B4-BE49-F238E27FC236}">
                  <a16:creationId xmlns:a16="http://schemas.microsoft.com/office/drawing/2014/main" id="{96A2C3E0-5085-3C94-7FAF-D1ABED68CC8D}"/>
                </a:ext>
              </a:extLst>
            </p:cNvPr>
            <p:cNvSpPr txBox="1"/>
            <p:nvPr/>
          </p:nvSpPr>
          <p:spPr>
            <a:xfrm>
              <a:off x="1296289" y="615751"/>
              <a:ext cx="6824019" cy="430887"/>
            </a:xfrm>
            <a:prstGeom prst="rect">
              <a:avLst/>
            </a:prstGeom>
            <a:noFill/>
          </p:spPr>
          <p:txBody>
            <a:bodyPr wrap="square">
              <a:spAutoFit/>
            </a:bodyPr>
            <a:lstStyle/>
            <a:p>
              <a:pPr marL="285750" indent="-285750">
                <a:buFont typeface="Arial" panose="020B0604020202020204" pitchFamily="34" charset="0"/>
                <a:buChar char="•"/>
              </a:pPr>
              <a:r>
                <a:rPr lang="tr-TR" sz="2200" dirty="0"/>
                <a:t>"Sadece erkekler internete bağımlı olur."</a:t>
              </a:r>
            </a:p>
          </p:txBody>
        </p:sp>
        <p:sp>
          <p:nvSpPr>
            <p:cNvPr id="9" name="Satır Belirtme Çizgisi 1 13">
              <a:extLst>
                <a:ext uri="{FF2B5EF4-FFF2-40B4-BE49-F238E27FC236}">
                  <a16:creationId xmlns:a16="http://schemas.microsoft.com/office/drawing/2014/main" id="{2EC83EB4-626A-316E-B057-839F4B848B70}"/>
                </a:ext>
              </a:extLst>
            </p:cNvPr>
            <p:cNvSpPr/>
            <p:nvPr/>
          </p:nvSpPr>
          <p:spPr>
            <a:xfrm>
              <a:off x="7938529" y="161897"/>
              <a:ext cx="4180562" cy="2305462"/>
            </a:xfrm>
            <a:prstGeom prst="borderCallout1">
              <a:avLst>
                <a:gd name="adj1" fmla="val 59169"/>
                <a:gd name="adj2" fmla="val 557"/>
                <a:gd name="adj3" fmla="val 43818"/>
                <a:gd name="adj4" fmla="val -22917"/>
              </a:avLst>
            </a:prstGeom>
            <a:ln>
              <a:solidFill>
                <a:srgbClr val="7030A0"/>
              </a:solidFill>
            </a:ln>
          </p:spPr>
          <p:style>
            <a:lnRef idx="2">
              <a:schemeClr val="accent3"/>
            </a:lnRef>
            <a:fillRef idx="1">
              <a:schemeClr val="lt1"/>
            </a:fillRef>
            <a:effectRef idx="0">
              <a:schemeClr val="accent3"/>
            </a:effectRef>
            <a:fontRef idx="minor">
              <a:schemeClr val="dk1"/>
            </a:fontRef>
          </p:style>
          <p:txBody>
            <a:bodyPr rtlCol="0" anchor="ctr"/>
            <a:lstStyle/>
            <a:p>
              <a:r>
                <a:rPr lang="tr-TR" sz="2200" dirty="0">
                  <a:solidFill>
                    <a:schemeClr val="tx1"/>
                  </a:solidFill>
                </a:rPr>
                <a:t>Yıllar içinde aradaki fark kapanmaktadır. Erkekler daha çok oyun oynamak, kadınlar ise daha çok sosyal medya için bağımlılık riski taşımaktadır.</a:t>
              </a:r>
            </a:p>
          </p:txBody>
        </p:sp>
      </p:grpSp>
    </p:spTree>
    <p:extLst>
      <p:ext uri="{BB962C8B-B14F-4D97-AF65-F5344CB8AC3E}">
        <p14:creationId xmlns:p14="http://schemas.microsoft.com/office/powerpoint/2010/main" val="1642455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xit" presetSubtype="4" fill="hold" grpId="1" nodeType="clickEffect">
                                  <p:stCondLst>
                                    <p:cond delay="0"/>
                                  </p:stCondLst>
                                  <p:childTnLst>
                                    <p:anim calcmode="lin" valueType="num">
                                      <p:cBhvr additive="base">
                                        <p:cTn id="13" dur="500"/>
                                        <p:tgtEl>
                                          <p:spTgt spid="5"/>
                                        </p:tgtEl>
                                        <p:attrNameLst>
                                          <p:attrName>ppt_x</p:attrName>
                                        </p:attrNameLst>
                                      </p:cBhvr>
                                      <p:tavLst>
                                        <p:tav tm="0">
                                          <p:val>
                                            <p:strVal val="ppt_x"/>
                                          </p:val>
                                        </p:tav>
                                        <p:tav tm="100000">
                                          <p:val>
                                            <p:strVal val="ppt_x"/>
                                          </p:val>
                                        </p:tav>
                                      </p:tavLst>
                                    </p:anim>
                                    <p:anim calcmode="lin" valueType="num">
                                      <p:cBhvr additive="base">
                                        <p:cTn id="14" dur="500"/>
                                        <p:tgtEl>
                                          <p:spTgt spid="5"/>
                                        </p:tgtEl>
                                        <p:attrNameLst>
                                          <p:attrName>ppt_y</p:attrName>
                                        </p:attrNameLst>
                                      </p:cBhvr>
                                      <p:tavLst>
                                        <p:tav tm="0">
                                          <p:val>
                                            <p:strVal val="ppt_y"/>
                                          </p:val>
                                        </p:tav>
                                        <p:tav tm="100000">
                                          <p:val>
                                            <p:strVal val="1+ppt_h/2"/>
                                          </p:val>
                                        </p:tav>
                                      </p:tavLst>
                                    </p:anim>
                                    <p:set>
                                      <p:cBhvr>
                                        <p:cTn id="15"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65997F-0977-8C88-5B70-45D0F0EA0D38}"/>
            </a:ext>
          </a:extLst>
        </p:cNvPr>
        <p:cNvGrpSpPr/>
        <p:nvPr/>
      </p:nvGrpSpPr>
      <p:grpSpPr>
        <a:xfrm>
          <a:off x="0" y="0"/>
          <a:ext cx="0" cy="0"/>
          <a:chOff x="0" y="0"/>
          <a:chExt cx="0" cy="0"/>
        </a:xfrm>
      </p:grpSpPr>
      <p:sp>
        <p:nvSpPr>
          <p:cNvPr id="3" name="Metin kutusu 2">
            <a:extLst>
              <a:ext uri="{FF2B5EF4-FFF2-40B4-BE49-F238E27FC236}">
                <a16:creationId xmlns:a16="http://schemas.microsoft.com/office/drawing/2014/main" id="{7AE62D68-8EB5-A311-17E2-FD640E19F188}"/>
              </a:ext>
            </a:extLst>
          </p:cNvPr>
          <p:cNvSpPr txBox="1"/>
          <p:nvPr/>
        </p:nvSpPr>
        <p:spPr>
          <a:xfrm>
            <a:off x="443710" y="1282908"/>
            <a:ext cx="5652289" cy="1107996"/>
          </a:xfrm>
          <a:prstGeom prst="rect">
            <a:avLst/>
          </a:prstGeom>
          <a:noFill/>
        </p:spPr>
        <p:txBody>
          <a:bodyPr wrap="square">
            <a:spAutoFit/>
          </a:bodyPr>
          <a:lstStyle>
            <a:defPPr>
              <a:defRPr lang="en-TR"/>
            </a:defPPr>
            <a:lvl1pPr marL="285750" indent="-285750">
              <a:buFont typeface="Arial" panose="020B0604020202020204" pitchFamily="34" charset="0"/>
              <a:buChar char="•"/>
              <a:defRPr sz="2000"/>
            </a:lvl1pPr>
          </a:lstStyle>
          <a:p>
            <a:r>
              <a:rPr lang="tr-TR" sz="2200" dirty="0"/>
              <a:t>"Çevrim içi oyunları arkadaşlarımla oynayarak sosyalleşme ihtiyacımı giderebilirim."</a:t>
            </a:r>
          </a:p>
        </p:txBody>
      </p:sp>
      <p:sp>
        <p:nvSpPr>
          <p:cNvPr id="4" name="Satır Belirtme Çizgisi 1 3">
            <a:extLst>
              <a:ext uri="{FF2B5EF4-FFF2-40B4-BE49-F238E27FC236}">
                <a16:creationId xmlns:a16="http://schemas.microsoft.com/office/drawing/2014/main" id="{046EB73B-D5C7-9D50-2A4B-708957C03C15}"/>
              </a:ext>
            </a:extLst>
          </p:cNvPr>
          <p:cNvSpPr/>
          <p:nvPr/>
        </p:nvSpPr>
        <p:spPr>
          <a:xfrm>
            <a:off x="6878972" y="1180837"/>
            <a:ext cx="4425023" cy="1945421"/>
          </a:xfrm>
          <a:prstGeom prst="borderCallout1">
            <a:avLst>
              <a:gd name="adj1" fmla="val 57106"/>
              <a:gd name="adj2" fmla="val -641"/>
              <a:gd name="adj3" fmla="val 31979"/>
              <a:gd name="adj4" fmla="val -37735"/>
            </a:avLst>
          </a:prstGeom>
          <a:ln>
            <a:solidFill>
              <a:srgbClr val="7030A0"/>
            </a:solidFill>
          </a:ln>
        </p:spPr>
        <p:style>
          <a:lnRef idx="2">
            <a:schemeClr val="accent6"/>
          </a:lnRef>
          <a:fillRef idx="1">
            <a:schemeClr val="lt1"/>
          </a:fillRef>
          <a:effectRef idx="0">
            <a:schemeClr val="accent6"/>
          </a:effectRef>
          <a:fontRef idx="minor">
            <a:schemeClr val="dk1"/>
          </a:fontRef>
        </p:style>
        <p:txBody>
          <a:bodyPr rtlCol="0" anchor="ctr"/>
          <a:lstStyle/>
          <a:p>
            <a:r>
              <a:rPr lang="tr-TR" sz="2200" dirty="0">
                <a:solidFill>
                  <a:schemeClr val="tx1"/>
                </a:solidFill>
                <a:cs typeface="Calibri" panose="020F0502020204030204" pitchFamily="34" charset="0"/>
              </a:rPr>
              <a:t>Çevrim içi kurulan ilişkiler derinlikli sosyalleşme ihtiyacını karşılamamaktadır. Zaman içinde sosyal becerileri olumsuz etkilemektedir.</a:t>
            </a:r>
          </a:p>
        </p:txBody>
      </p:sp>
      <p:sp>
        <p:nvSpPr>
          <p:cNvPr id="10" name="Metin kutusu 9">
            <a:extLst>
              <a:ext uri="{FF2B5EF4-FFF2-40B4-BE49-F238E27FC236}">
                <a16:creationId xmlns:a16="http://schemas.microsoft.com/office/drawing/2014/main" id="{29747FDE-8EC2-C5E9-6775-F3DBF4486841}"/>
              </a:ext>
            </a:extLst>
          </p:cNvPr>
          <p:cNvSpPr txBox="1"/>
          <p:nvPr/>
        </p:nvSpPr>
        <p:spPr>
          <a:xfrm>
            <a:off x="443711" y="3530253"/>
            <a:ext cx="5652289" cy="1107996"/>
          </a:xfrm>
          <a:prstGeom prst="rect">
            <a:avLst/>
          </a:prstGeom>
          <a:noFill/>
        </p:spPr>
        <p:txBody>
          <a:bodyPr wrap="square">
            <a:spAutoFit/>
          </a:bodyPr>
          <a:lstStyle>
            <a:defPPr>
              <a:defRPr lang="en-TR"/>
            </a:defPPr>
            <a:lvl1pPr marL="285750" indent="-285750">
              <a:buFont typeface="Arial" panose="020B0604020202020204" pitchFamily="34" charset="0"/>
              <a:buChar char="•"/>
              <a:defRPr sz="2000"/>
            </a:lvl1pPr>
          </a:lstStyle>
          <a:p>
            <a:r>
              <a:rPr lang="tr-TR" sz="2200" dirty="0"/>
              <a:t>"Bir kişinin sosyal medyadaki takipçi, beğeni ve arkadaş sayısı onun ne kadar popüler ve değerli olduğunu gösterir."</a:t>
            </a:r>
          </a:p>
        </p:txBody>
      </p:sp>
      <p:sp>
        <p:nvSpPr>
          <p:cNvPr id="11" name="Satır Belirtme Çizgisi 1 15">
            <a:extLst>
              <a:ext uri="{FF2B5EF4-FFF2-40B4-BE49-F238E27FC236}">
                <a16:creationId xmlns:a16="http://schemas.microsoft.com/office/drawing/2014/main" id="{5B31FB35-783A-9EE7-B3BE-4D4541368B86}"/>
              </a:ext>
            </a:extLst>
          </p:cNvPr>
          <p:cNvSpPr/>
          <p:nvPr/>
        </p:nvSpPr>
        <p:spPr>
          <a:xfrm>
            <a:off x="6878972" y="3530253"/>
            <a:ext cx="4172463" cy="2746980"/>
          </a:xfrm>
          <a:prstGeom prst="borderCallout1">
            <a:avLst>
              <a:gd name="adj1" fmla="val 62771"/>
              <a:gd name="adj2" fmla="val -93"/>
              <a:gd name="adj3" fmla="val 42762"/>
              <a:gd name="adj4" fmla="val -36884"/>
            </a:avLst>
          </a:prstGeom>
          <a:ln>
            <a:solidFill>
              <a:srgbClr val="7030A0"/>
            </a:solidFill>
          </a:ln>
        </p:spPr>
        <p:style>
          <a:lnRef idx="2">
            <a:schemeClr val="accent4"/>
          </a:lnRef>
          <a:fillRef idx="1">
            <a:schemeClr val="lt1"/>
          </a:fillRef>
          <a:effectRef idx="0">
            <a:schemeClr val="accent4"/>
          </a:effectRef>
          <a:fontRef idx="minor">
            <a:schemeClr val="dk1"/>
          </a:fontRef>
        </p:style>
        <p:txBody>
          <a:bodyPr rtlCol="0" anchor="ctr"/>
          <a:lstStyle/>
          <a:p>
            <a:r>
              <a:rPr lang="tr-TR" sz="2200" dirty="0">
                <a:solidFill>
                  <a:schemeClr val="tx1"/>
                </a:solidFill>
                <a:cs typeface="Calibri" panose="020F0502020204030204" pitchFamily="34" charset="0"/>
              </a:rPr>
              <a:t>Yapılan çalışmalar sosyal medyada fazla zaman geçiren ve fazla takipçisi olan kişilerin kendilerini daha yalnız hissettiğini ve hayatlarından pek de memnun olmadığını gösteriyor.</a:t>
            </a:r>
          </a:p>
        </p:txBody>
      </p:sp>
    </p:spTree>
    <p:extLst>
      <p:ext uri="{BB962C8B-B14F-4D97-AF65-F5344CB8AC3E}">
        <p14:creationId xmlns:p14="http://schemas.microsoft.com/office/powerpoint/2010/main" val="4195079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4"/>
                                        </p:tgtEl>
                                      </p:cBhvr>
                                    </p:animEffect>
                                    <p:set>
                                      <p:cBhvr>
                                        <p:cTn id="11" dur="1" fill="hold">
                                          <p:stCondLst>
                                            <p:cond delay="499"/>
                                          </p:stCondLst>
                                        </p:cTn>
                                        <p:tgtEl>
                                          <p:spTgt spid="4"/>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1000"/>
                                        <p:tgtEl>
                                          <p:spTgt spid="11"/>
                                        </p:tgtEl>
                                      </p:cBhvr>
                                    </p:animEffect>
                                    <p:anim calcmode="lin" valueType="num">
                                      <p:cBhvr>
                                        <p:cTn id="17" dur="1000" fill="hold"/>
                                        <p:tgtEl>
                                          <p:spTgt spid="11"/>
                                        </p:tgtEl>
                                        <p:attrNameLst>
                                          <p:attrName>ppt_x</p:attrName>
                                        </p:attrNameLst>
                                      </p:cBhvr>
                                      <p:tavLst>
                                        <p:tav tm="0">
                                          <p:val>
                                            <p:strVal val="#ppt_x"/>
                                          </p:val>
                                        </p:tav>
                                        <p:tav tm="100000">
                                          <p:val>
                                            <p:strVal val="#ppt_x"/>
                                          </p:val>
                                        </p:tav>
                                      </p:tavLst>
                                    </p:anim>
                                    <p:anim calcmode="lin" valueType="num">
                                      <p:cBhvr>
                                        <p:cTn id="1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xit" presetSubtype="4" fill="hold" grpId="1" nodeType="clickEffect">
                                  <p:stCondLst>
                                    <p:cond delay="0"/>
                                  </p:stCondLst>
                                  <p:childTnLst>
                                    <p:anim calcmode="lin" valueType="num">
                                      <p:cBhvr additive="base">
                                        <p:cTn id="22" dur="500"/>
                                        <p:tgtEl>
                                          <p:spTgt spid="11"/>
                                        </p:tgtEl>
                                        <p:attrNameLst>
                                          <p:attrName>ppt_x</p:attrName>
                                        </p:attrNameLst>
                                      </p:cBhvr>
                                      <p:tavLst>
                                        <p:tav tm="0">
                                          <p:val>
                                            <p:strVal val="ppt_x"/>
                                          </p:val>
                                        </p:tav>
                                        <p:tav tm="100000">
                                          <p:val>
                                            <p:strVal val="ppt_x"/>
                                          </p:val>
                                        </p:tav>
                                      </p:tavLst>
                                    </p:anim>
                                    <p:anim calcmode="lin" valueType="num">
                                      <p:cBhvr additive="base">
                                        <p:cTn id="23" dur="500"/>
                                        <p:tgtEl>
                                          <p:spTgt spid="11"/>
                                        </p:tgtEl>
                                        <p:attrNameLst>
                                          <p:attrName>ppt_y</p:attrName>
                                        </p:attrNameLst>
                                      </p:cBhvr>
                                      <p:tavLst>
                                        <p:tav tm="0">
                                          <p:val>
                                            <p:strVal val="ppt_y"/>
                                          </p:val>
                                        </p:tav>
                                        <p:tav tm="100000">
                                          <p:val>
                                            <p:strVal val="1+ppt_h/2"/>
                                          </p:val>
                                        </p:tav>
                                      </p:tavLst>
                                    </p:anim>
                                    <p:set>
                                      <p:cBhvr>
                                        <p:cTn id="24"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11" grpId="0" animBg="1"/>
      <p:bldP spid="11" grpId="1"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88BDBB-4D62-34D9-9405-6F637C8A982C}"/>
            </a:ext>
          </a:extLst>
        </p:cNvPr>
        <p:cNvGrpSpPr/>
        <p:nvPr/>
      </p:nvGrpSpPr>
      <p:grpSpPr>
        <a:xfrm>
          <a:off x="0" y="0"/>
          <a:ext cx="0" cy="0"/>
          <a:chOff x="0" y="0"/>
          <a:chExt cx="0" cy="0"/>
        </a:xfrm>
      </p:grpSpPr>
      <p:sp>
        <p:nvSpPr>
          <p:cNvPr id="7" name="Metin kutusu 6">
            <a:extLst>
              <a:ext uri="{FF2B5EF4-FFF2-40B4-BE49-F238E27FC236}">
                <a16:creationId xmlns:a16="http://schemas.microsoft.com/office/drawing/2014/main" id="{DCBC3C54-2744-83C9-0CEE-50943E0C194F}"/>
              </a:ext>
            </a:extLst>
          </p:cNvPr>
          <p:cNvSpPr txBox="1"/>
          <p:nvPr/>
        </p:nvSpPr>
        <p:spPr>
          <a:xfrm>
            <a:off x="193116" y="172097"/>
            <a:ext cx="9678672" cy="523220"/>
          </a:xfrm>
          <a:prstGeom prst="rect">
            <a:avLst/>
          </a:prstGeom>
          <a:noFill/>
        </p:spPr>
        <p:txBody>
          <a:bodyPr wrap="square" rtlCol="0">
            <a:spAutoFit/>
          </a:bodyPr>
          <a:lstStyle/>
          <a:p>
            <a:r>
              <a:rPr lang="tr-TR" sz="2800" b="1" dirty="0">
                <a:solidFill>
                  <a:srgbClr val="114533"/>
                </a:solidFill>
              </a:rPr>
              <a:t>NE YAPABİLİRİZ?</a:t>
            </a:r>
            <a:endParaRPr lang="tr-TR" sz="2800" dirty="0">
              <a:solidFill>
                <a:srgbClr val="114533"/>
              </a:solidFill>
            </a:endParaRPr>
          </a:p>
        </p:txBody>
      </p:sp>
      <p:sp>
        <p:nvSpPr>
          <p:cNvPr id="3" name="Metin kutusu 2">
            <a:extLst>
              <a:ext uri="{FF2B5EF4-FFF2-40B4-BE49-F238E27FC236}">
                <a16:creationId xmlns:a16="http://schemas.microsoft.com/office/drawing/2014/main" id="{DABE2270-2E13-89CB-85FA-B46110424591}"/>
              </a:ext>
            </a:extLst>
          </p:cNvPr>
          <p:cNvSpPr txBox="1"/>
          <p:nvPr/>
        </p:nvSpPr>
        <p:spPr>
          <a:xfrm>
            <a:off x="193115" y="1309816"/>
            <a:ext cx="10619047" cy="4106124"/>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tr-TR" sz="2200" dirty="0">
                <a:cs typeface="Calibri" panose="020F0502020204030204" pitchFamily="34" charset="0"/>
              </a:rPr>
              <a:t>İnternete bağlanma zamanlarınızı değiştirin, DIŞ DURDURUCULAR</a:t>
            </a:r>
          </a:p>
          <a:p>
            <a:pPr marL="342900" indent="-342900">
              <a:lnSpc>
                <a:spcPct val="150000"/>
              </a:lnSpc>
              <a:buFont typeface="Arial" panose="020B0604020202020204" pitchFamily="34" charset="0"/>
              <a:buChar char="•"/>
            </a:pPr>
            <a:r>
              <a:rPr lang="tr-TR" sz="2200" dirty="0">
                <a:cs typeface="Calibri" panose="020F0502020204030204" pitchFamily="34" charset="0"/>
              </a:rPr>
              <a:t>Kullanım sürelerini kayıt altına alarak sınırlandırın, DETOKS/MİNİMALİZM</a:t>
            </a:r>
          </a:p>
          <a:p>
            <a:pPr marL="342900" indent="-342900">
              <a:lnSpc>
                <a:spcPct val="150000"/>
              </a:lnSpc>
              <a:buFont typeface="Arial" panose="020B0604020202020204" pitchFamily="34" charset="0"/>
              <a:buChar char="•"/>
            </a:pPr>
            <a:r>
              <a:rPr lang="tr-TR" sz="2200" dirty="0">
                <a:cs typeface="Calibri" panose="020F0502020204030204" pitchFamily="34" charset="0"/>
              </a:rPr>
              <a:t>Gelen bildirimleri sınırlayın veya kapatın</a:t>
            </a:r>
          </a:p>
          <a:p>
            <a:pPr marL="342900" indent="-342900">
              <a:lnSpc>
                <a:spcPct val="150000"/>
              </a:lnSpc>
              <a:buFont typeface="Arial" panose="020B0604020202020204" pitchFamily="34" charset="0"/>
              <a:buChar char="•"/>
            </a:pPr>
            <a:r>
              <a:rPr lang="tr-TR" sz="2200" dirty="0">
                <a:cs typeface="Calibri" panose="020F0502020204030204" pitchFamily="34" charset="0"/>
              </a:rPr>
              <a:t>İnternetle geçirilen zamanın hemen sonrasına bir etkinlik koyun</a:t>
            </a:r>
          </a:p>
          <a:p>
            <a:pPr marL="342900" indent="-342900">
              <a:lnSpc>
                <a:spcPct val="150000"/>
              </a:lnSpc>
              <a:buFont typeface="Arial" panose="020B0604020202020204" pitchFamily="34" charset="0"/>
              <a:buChar char="•"/>
            </a:pPr>
            <a:r>
              <a:rPr lang="tr-TR" sz="2200" dirty="0">
                <a:cs typeface="Calibri" panose="020F0502020204030204" pitchFamily="34" charset="0"/>
              </a:rPr>
              <a:t>Spor ve hobi aktivitelerine katılım sağlayın</a:t>
            </a:r>
          </a:p>
          <a:p>
            <a:pPr marL="342900" indent="-342900">
              <a:lnSpc>
                <a:spcPct val="150000"/>
              </a:lnSpc>
              <a:buFont typeface="Arial" panose="020B0604020202020204" pitchFamily="34" charset="0"/>
              <a:buChar char="•"/>
            </a:pPr>
            <a:r>
              <a:rPr lang="tr-TR" sz="2200" dirty="0">
                <a:cs typeface="Calibri" panose="020F0502020204030204" pitchFamily="34" charset="0"/>
              </a:rPr>
              <a:t>Gevşeme/ rahatlama egzersizleri yapın</a:t>
            </a:r>
          </a:p>
          <a:p>
            <a:pPr marL="342900" indent="-342900">
              <a:lnSpc>
                <a:spcPct val="150000"/>
              </a:lnSpc>
              <a:buFont typeface="Arial" panose="020B0604020202020204" pitchFamily="34" charset="0"/>
              <a:buChar char="•"/>
            </a:pPr>
            <a:r>
              <a:rPr lang="tr-TR" sz="2200" dirty="0">
                <a:cs typeface="Calibri" panose="020F0502020204030204" pitchFamily="34" charset="0"/>
              </a:rPr>
              <a:t>İnterneti sadece tüketmek için değil yeni şeyler öğrenmek ve üretmek için kullanın</a:t>
            </a:r>
          </a:p>
          <a:p>
            <a:pPr marL="342900" indent="-342900">
              <a:lnSpc>
                <a:spcPct val="150000"/>
              </a:lnSpc>
              <a:buFont typeface="Arial" panose="020B0604020202020204" pitchFamily="34" charset="0"/>
              <a:buChar char="•"/>
            </a:pPr>
            <a:r>
              <a:rPr lang="tr-TR" sz="2200" dirty="0">
                <a:cs typeface="Calibri" panose="020F0502020204030204" pitchFamily="34" charset="0"/>
              </a:rPr>
              <a:t>Çevrenizi internetle ilgili bağımlılıklar noktasında bilgilendirin</a:t>
            </a:r>
          </a:p>
        </p:txBody>
      </p:sp>
      <p:pic>
        <p:nvPicPr>
          <p:cNvPr id="2" name="Resim 1">
            <a:extLst>
              <a:ext uri="{FF2B5EF4-FFF2-40B4-BE49-F238E27FC236}">
                <a16:creationId xmlns:a16="http://schemas.microsoft.com/office/drawing/2014/main" id="{53465C4F-D550-064D-55FA-02DB7D9F56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87489" y="1442060"/>
            <a:ext cx="1967356" cy="2406119"/>
          </a:xfrm>
          <a:prstGeom prst="rect">
            <a:avLst/>
          </a:prstGeom>
        </p:spPr>
      </p:pic>
    </p:spTree>
    <p:extLst>
      <p:ext uri="{BB962C8B-B14F-4D97-AF65-F5344CB8AC3E}">
        <p14:creationId xmlns:p14="http://schemas.microsoft.com/office/powerpoint/2010/main" val="3729712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F3AB42-CFFA-DBE8-3D1C-988AF23DAF23}"/>
            </a:ext>
          </a:extLst>
        </p:cNvPr>
        <p:cNvGrpSpPr/>
        <p:nvPr/>
      </p:nvGrpSpPr>
      <p:grpSpPr>
        <a:xfrm>
          <a:off x="0" y="0"/>
          <a:ext cx="0" cy="0"/>
          <a:chOff x="0" y="0"/>
          <a:chExt cx="0" cy="0"/>
        </a:xfrm>
      </p:grpSpPr>
      <p:sp>
        <p:nvSpPr>
          <p:cNvPr id="2" name="Metin kutusu 1">
            <a:extLst>
              <a:ext uri="{FF2B5EF4-FFF2-40B4-BE49-F238E27FC236}">
                <a16:creationId xmlns:a16="http://schemas.microsoft.com/office/drawing/2014/main" id="{F7218A9B-082E-6FE3-1676-A525D653DA2E}"/>
              </a:ext>
            </a:extLst>
          </p:cNvPr>
          <p:cNvSpPr txBox="1"/>
          <p:nvPr/>
        </p:nvSpPr>
        <p:spPr>
          <a:xfrm>
            <a:off x="193116" y="172097"/>
            <a:ext cx="9678672" cy="523220"/>
          </a:xfrm>
          <a:prstGeom prst="rect">
            <a:avLst/>
          </a:prstGeom>
          <a:noFill/>
        </p:spPr>
        <p:txBody>
          <a:bodyPr wrap="square" rtlCol="0">
            <a:spAutoFit/>
          </a:bodyPr>
          <a:lstStyle/>
          <a:p>
            <a:r>
              <a:rPr lang="tr-TR" sz="2800" b="1" dirty="0">
                <a:solidFill>
                  <a:srgbClr val="114533"/>
                </a:solidFill>
              </a:rPr>
              <a:t>TARİHÇE</a:t>
            </a:r>
            <a:endParaRPr lang="tr-TR" sz="2800" dirty="0">
              <a:solidFill>
                <a:srgbClr val="114533"/>
              </a:solidFill>
            </a:endParaRPr>
          </a:p>
        </p:txBody>
      </p:sp>
      <p:sp>
        <p:nvSpPr>
          <p:cNvPr id="4" name="Metin kutusu 3">
            <a:extLst>
              <a:ext uri="{FF2B5EF4-FFF2-40B4-BE49-F238E27FC236}">
                <a16:creationId xmlns:a16="http://schemas.microsoft.com/office/drawing/2014/main" id="{2E249FC5-D4D8-CB09-9EF1-838179475678}"/>
              </a:ext>
            </a:extLst>
          </p:cNvPr>
          <p:cNvSpPr txBox="1"/>
          <p:nvPr/>
        </p:nvSpPr>
        <p:spPr>
          <a:xfrm>
            <a:off x="193117" y="1445096"/>
            <a:ext cx="6016298" cy="1567032"/>
          </a:xfrm>
          <a:prstGeom prst="rect">
            <a:avLst/>
          </a:prstGeom>
          <a:noFill/>
        </p:spPr>
        <p:txBody>
          <a:bodyPr wrap="square" rtlCol="0">
            <a:spAutoFit/>
          </a:bodyPr>
          <a:lstStyle/>
          <a:p>
            <a:pPr>
              <a:lnSpc>
                <a:spcPct val="150000"/>
              </a:lnSpc>
            </a:pPr>
            <a:r>
              <a:rPr lang="tr-TR" sz="2200" b="1" dirty="0"/>
              <a:t>Kuramsal Çerçeve</a:t>
            </a:r>
          </a:p>
          <a:p>
            <a:pPr marL="342900" indent="-342900">
              <a:lnSpc>
                <a:spcPct val="150000"/>
              </a:lnSpc>
              <a:buFont typeface="Arial" panose="020B0604020202020204" pitchFamily="34" charset="0"/>
              <a:buChar char="•"/>
            </a:pPr>
            <a:r>
              <a:rPr lang="tr-TR" sz="2200" dirty="0" err="1"/>
              <a:t>Kimberly</a:t>
            </a:r>
            <a:r>
              <a:rPr lang="tr-TR" sz="2200" dirty="0"/>
              <a:t> Young  (1999)</a:t>
            </a:r>
          </a:p>
          <a:p>
            <a:pPr marL="342900" indent="-342900">
              <a:lnSpc>
                <a:spcPct val="150000"/>
              </a:lnSpc>
              <a:buFont typeface="Arial" panose="020B0604020202020204" pitchFamily="34" charset="0"/>
              <a:buChar char="•"/>
            </a:pPr>
            <a:r>
              <a:rPr lang="tr-TR" sz="2200" dirty="0"/>
              <a:t>Ivan Goldberg  (1995)</a:t>
            </a:r>
          </a:p>
        </p:txBody>
      </p:sp>
      <p:pic>
        <p:nvPicPr>
          <p:cNvPr id="3" name="Resim 2">
            <a:extLst>
              <a:ext uri="{FF2B5EF4-FFF2-40B4-BE49-F238E27FC236}">
                <a16:creationId xmlns:a16="http://schemas.microsoft.com/office/drawing/2014/main" id="{E9EF19F9-EB69-29B2-6BED-9E796FE22E6F}"/>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5000" b="96290" l="10000" r="90000">
                        <a14:foregroundMark x1="35667" y1="28065" x2="35667" y2="28065"/>
                        <a14:foregroundMark x1="38333" y1="20000" x2="38333" y2="20000"/>
                        <a14:foregroundMark x1="38889" y1="18226" x2="38889" y2="18226"/>
                        <a14:foregroundMark x1="32889" y1="18387" x2="32889" y2="18387"/>
                        <a14:foregroundMark x1="26667" y1="19839" x2="26667" y2="19839"/>
                        <a14:backgroundMark x1="73333" y1="65484" x2="73333" y2="65484"/>
                        <a14:backgroundMark x1="72889" y1="72903" x2="72889" y2="72903"/>
                        <a14:backgroundMark x1="45333" y1="16452" x2="45333" y2="16452"/>
                      </a14:backgroundRemoval>
                    </a14:imgEffect>
                  </a14:imgLayer>
                </a14:imgProps>
              </a:ext>
              <a:ext uri="{28A0092B-C50C-407E-A947-70E740481C1C}">
                <a14:useLocalDpi xmlns:a14="http://schemas.microsoft.com/office/drawing/2010/main" val="0"/>
              </a:ext>
            </a:extLst>
          </a:blip>
          <a:stretch>
            <a:fillRect/>
          </a:stretch>
        </p:blipFill>
        <p:spPr>
          <a:xfrm rot="367568">
            <a:off x="3311281" y="1114124"/>
            <a:ext cx="8188760" cy="6351577"/>
          </a:xfrm>
          <a:prstGeom prst="rect">
            <a:avLst/>
          </a:prstGeom>
        </p:spPr>
      </p:pic>
    </p:spTree>
    <p:extLst>
      <p:ext uri="{BB962C8B-B14F-4D97-AF65-F5344CB8AC3E}">
        <p14:creationId xmlns:p14="http://schemas.microsoft.com/office/powerpoint/2010/main" val="3332523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88BDBB-4D62-34D9-9405-6F637C8A982C}"/>
            </a:ext>
          </a:extLst>
        </p:cNvPr>
        <p:cNvGrpSpPr/>
        <p:nvPr/>
      </p:nvGrpSpPr>
      <p:grpSpPr>
        <a:xfrm>
          <a:off x="0" y="0"/>
          <a:ext cx="0" cy="0"/>
          <a:chOff x="0" y="0"/>
          <a:chExt cx="0" cy="0"/>
        </a:xfrm>
      </p:grpSpPr>
      <p:pic>
        <p:nvPicPr>
          <p:cNvPr id="5" name="Resim 4" descr="metin, yazı tipi, iş kartı, sağlık bakım hizmeti içeren bir resim&#10;&#10;Yapay zeka tarafından oluşturulmuş içerik yanlış olabilir.">
            <a:extLst>
              <a:ext uri="{FF2B5EF4-FFF2-40B4-BE49-F238E27FC236}">
                <a16:creationId xmlns:a16="http://schemas.microsoft.com/office/drawing/2014/main" id="{457AB10F-A3CC-DBEB-DDB0-D20F8233F303}"/>
              </a:ext>
            </a:extLst>
          </p:cNvPr>
          <p:cNvPicPr>
            <a:picLocks noChangeAspect="1"/>
          </p:cNvPicPr>
          <p:nvPr/>
        </p:nvPicPr>
        <p:blipFill>
          <a:blip r:embed="rId3"/>
          <a:stretch>
            <a:fillRect/>
          </a:stretch>
        </p:blipFill>
        <p:spPr>
          <a:xfrm>
            <a:off x="936633" y="678015"/>
            <a:ext cx="10116018" cy="5710428"/>
          </a:xfrm>
          <a:prstGeom prst="rect">
            <a:avLst/>
          </a:prstGeom>
        </p:spPr>
      </p:pic>
    </p:spTree>
    <p:extLst>
      <p:ext uri="{BB962C8B-B14F-4D97-AF65-F5344CB8AC3E}">
        <p14:creationId xmlns:p14="http://schemas.microsoft.com/office/powerpoint/2010/main" val="3502676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F1E992-B2B7-0A58-09E2-6DD93BAE0CD4}"/>
            </a:ext>
          </a:extLst>
        </p:cNvPr>
        <p:cNvGrpSpPr/>
        <p:nvPr/>
      </p:nvGrpSpPr>
      <p:grpSpPr>
        <a:xfrm>
          <a:off x="0" y="0"/>
          <a:ext cx="0" cy="0"/>
          <a:chOff x="0" y="0"/>
          <a:chExt cx="0" cy="0"/>
        </a:xfrm>
      </p:grpSpPr>
      <p:pic>
        <p:nvPicPr>
          <p:cNvPr id="5" name="Resim 4">
            <a:extLst>
              <a:ext uri="{FF2B5EF4-FFF2-40B4-BE49-F238E27FC236}">
                <a16:creationId xmlns:a16="http://schemas.microsoft.com/office/drawing/2014/main" id="{CCD332E9-F86D-453B-00D4-A54974C595DB}"/>
              </a:ext>
            </a:extLst>
          </p:cNvPr>
          <p:cNvPicPr>
            <a:picLocks noChangeAspect="1"/>
          </p:cNvPicPr>
          <p:nvPr/>
        </p:nvPicPr>
        <p:blipFill>
          <a:blip r:embed="rId2"/>
          <a:srcRect/>
          <a:stretch/>
        </p:blipFill>
        <p:spPr>
          <a:xfrm>
            <a:off x="0" y="0"/>
            <a:ext cx="12192000" cy="6858000"/>
          </a:xfrm>
          <a:prstGeom prst="rect">
            <a:avLst/>
          </a:prstGeom>
        </p:spPr>
      </p:pic>
      <p:sp>
        <p:nvSpPr>
          <p:cNvPr id="6" name="Metin kutusu 5">
            <a:extLst>
              <a:ext uri="{FF2B5EF4-FFF2-40B4-BE49-F238E27FC236}">
                <a16:creationId xmlns:a16="http://schemas.microsoft.com/office/drawing/2014/main" id="{01C0F58F-44B8-0F66-D3B9-A075C32E1E83}"/>
              </a:ext>
            </a:extLst>
          </p:cNvPr>
          <p:cNvSpPr txBox="1"/>
          <p:nvPr/>
        </p:nvSpPr>
        <p:spPr>
          <a:xfrm>
            <a:off x="3695285" y="2500040"/>
            <a:ext cx="5120569" cy="461665"/>
          </a:xfrm>
          <a:prstGeom prst="rect">
            <a:avLst/>
          </a:prstGeom>
          <a:noFill/>
        </p:spPr>
        <p:txBody>
          <a:bodyPr wrap="square" rtlCol="0">
            <a:spAutoFit/>
          </a:bodyPr>
          <a:lstStyle/>
          <a:p>
            <a:pPr algn="ctr"/>
            <a:r>
              <a:rPr lang="tr-TR" sz="2400" dirty="0">
                <a:solidFill>
                  <a:srgbClr val="114533"/>
                </a:solidFill>
              </a:rPr>
              <a:t>EĞİTİM MÜDÜRLÜĞÜ</a:t>
            </a:r>
          </a:p>
        </p:txBody>
      </p:sp>
    </p:spTree>
    <p:extLst>
      <p:ext uri="{BB962C8B-B14F-4D97-AF65-F5344CB8AC3E}">
        <p14:creationId xmlns:p14="http://schemas.microsoft.com/office/powerpoint/2010/main" val="24523008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DE1613-D31A-E066-B6E1-7015D46445FC}"/>
            </a:ext>
          </a:extLst>
        </p:cNvPr>
        <p:cNvGrpSpPr/>
        <p:nvPr/>
      </p:nvGrpSpPr>
      <p:grpSpPr>
        <a:xfrm>
          <a:off x="0" y="0"/>
          <a:ext cx="0" cy="0"/>
          <a:chOff x="0" y="0"/>
          <a:chExt cx="0" cy="0"/>
        </a:xfrm>
      </p:grpSpPr>
      <p:sp>
        <p:nvSpPr>
          <p:cNvPr id="2" name="Metin kutusu 1">
            <a:extLst>
              <a:ext uri="{FF2B5EF4-FFF2-40B4-BE49-F238E27FC236}">
                <a16:creationId xmlns:a16="http://schemas.microsoft.com/office/drawing/2014/main" id="{4F3F56DD-137A-2126-94C8-2F8B739C2908}"/>
              </a:ext>
            </a:extLst>
          </p:cNvPr>
          <p:cNvSpPr txBox="1"/>
          <p:nvPr/>
        </p:nvSpPr>
        <p:spPr>
          <a:xfrm>
            <a:off x="193116" y="172097"/>
            <a:ext cx="9678672" cy="523220"/>
          </a:xfrm>
          <a:prstGeom prst="rect">
            <a:avLst/>
          </a:prstGeom>
          <a:noFill/>
        </p:spPr>
        <p:txBody>
          <a:bodyPr wrap="square" rtlCol="0">
            <a:spAutoFit/>
          </a:bodyPr>
          <a:lstStyle/>
          <a:p>
            <a:r>
              <a:rPr lang="tr-TR" sz="2800" b="1" dirty="0">
                <a:solidFill>
                  <a:srgbClr val="114533"/>
                </a:solidFill>
              </a:rPr>
              <a:t>TANI KRİTERLERİ</a:t>
            </a:r>
            <a:endParaRPr lang="tr-TR" sz="2800" dirty="0">
              <a:solidFill>
                <a:srgbClr val="114533"/>
              </a:solidFill>
            </a:endParaRPr>
          </a:p>
        </p:txBody>
      </p:sp>
      <p:sp>
        <p:nvSpPr>
          <p:cNvPr id="4" name="Metin kutusu 3">
            <a:extLst>
              <a:ext uri="{FF2B5EF4-FFF2-40B4-BE49-F238E27FC236}">
                <a16:creationId xmlns:a16="http://schemas.microsoft.com/office/drawing/2014/main" id="{C3C832B9-748B-8B33-7C09-BCC42179A1BA}"/>
              </a:ext>
            </a:extLst>
          </p:cNvPr>
          <p:cNvSpPr txBox="1"/>
          <p:nvPr/>
        </p:nvSpPr>
        <p:spPr>
          <a:xfrm>
            <a:off x="2487111" y="1147385"/>
            <a:ext cx="7217776" cy="551369"/>
          </a:xfrm>
          <a:prstGeom prst="rect">
            <a:avLst/>
          </a:prstGeom>
          <a:noFill/>
        </p:spPr>
        <p:txBody>
          <a:bodyPr wrap="square" rtlCol="0">
            <a:spAutoFit/>
          </a:bodyPr>
          <a:lstStyle/>
          <a:p>
            <a:pPr algn="ctr">
              <a:lnSpc>
                <a:spcPct val="150000"/>
              </a:lnSpc>
            </a:pPr>
            <a:r>
              <a:rPr lang="tr-TR" sz="2200" b="1" dirty="0"/>
              <a:t>Young’a Göre İnternet Bağımlılığı Tanı Kriterleri</a:t>
            </a:r>
          </a:p>
        </p:txBody>
      </p:sp>
      <p:graphicFrame>
        <p:nvGraphicFramePr>
          <p:cNvPr id="5" name="Tablo 4">
            <a:extLst>
              <a:ext uri="{FF2B5EF4-FFF2-40B4-BE49-F238E27FC236}">
                <a16:creationId xmlns:a16="http://schemas.microsoft.com/office/drawing/2014/main" id="{973C0CD0-BA9B-D3FB-2E0E-CDED369A2758}"/>
              </a:ext>
            </a:extLst>
          </p:cNvPr>
          <p:cNvGraphicFramePr>
            <a:graphicFrameLocks noGrp="1"/>
          </p:cNvGraphicFramePr>
          <p:nvPr>
            <p:extLst>
              <p:ext uri="{D42A27DB-BD31-4B8C-83A1-F6EECF244321}">
                <p14:modId xmlns:p14="http://schemas.microsoft.com/office/powerpoint/2010/main" val="166431580"/>
              </p:ext>
            </p:extLst>
          </p:nvPr>
        </p:nvGraphicFramePr>
        <p:xfrm>
          <a:off x="2501529" y="1905838"/>
          <a:ext cx="7188941" cy="3911103"/>
        </p:xfrm>
        <a:graphic>
          <a:graphicData uri="http://schemas.openxmlformats.org/drawingml/2006/table">
            <a:tbl>
              <a:tblPr firstRow="1" bandRow="1">
                <a:tableStyleId>{9DCAF9ED-07DC-4A11-8D7F-57B35C25682E}</a:tableStyleId>
              </a:tblPr>
              <a:tblGrid>
                <a:gridCol w="7188941">
                  <a:extLst>
                    <a:ext uri="{9D8B030D-6E8A-4147-A177-3AD203B41FA5}">
                      <a16:colId xmlns:a16="http://schemas.microsoft.com/office/drawing/2014/main" val="4256448300"/>
                    </a:ext>
                  </a:extLst>
                </a:gridCol>
              </a:tblGrid>
              <a:tr h="489724">
                <a:tc>
                  <a:txBody>
                    <a:bodyPr/>
                    <a:lstStyle/>
                    <a:p>
                      <a:pPr algn="ctr"/>
                      <a:r>
                        <a:rPr lang="tr-TR" sz="2800" dirty="0">
                          <a:solidFill>
                            <a:schemeClr val="tx1"/>
                          </a:solidFill>
                          <a:latin typeface="+mn-lt"/>
                        </a:rPr>
                        <a:t>5 Kriterin</a:t>
                      </a:r>
                      <a:r>
                        <a:rPr lang="tr-TR" sz="2800" baseline="0" dirty="0">
                          <a:solidFill>
                            <a:schemeClr val="tx1"/>
                          </a:solidFill>
                          <a:latin typeface="+mn-lt"/>
                        </a:rPr>
                        <a:t> Olması Yeterli </a:t>
                      </a:r>
                      <a:endParaRPr lang="tr-TR" sz="2800" dirty="0">
                        <a:solidFill>
                          <a:schemeClr val="tx1"/>
                        </a:solidFill>
                        <a:latin typeface="+mn-lt"/>
                      </a:endParaRPr>
                    </a:p>
                  </a:txBody>
                  <a:tcPr/>
                </a:tc>
                <a:extLst>
                  <a:ext uri="{0D108BD9-81ED-4DB2-BD59-A6C34878D82A}">
                    <a16:rowId xmlns:a16="http://schemas.microsoft.com/office/drawing/2014/main" val="248576160"/>
                  </a:ext>
                </a:extLst>
              </a:tr>
              <a:tr h="36085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1600" b="0" dirty="0">
                          <a:solidFill>
                            <a:schemeClr val="tx1"/>
                          </a:solidFill>
                          <a:latin typeface="+mn-lt"/>
                        </a:rPr>
                        <a:t>İnternet ile ilgili aşırı zihinsel uğraş</a:t>
                      </a:r>
                    </a:p>
                  </a:txBody>
                  <a:tcPr/>
                </a:tc>
                <a:extLst>
                  <a:ext uri="{0D108BD9-81ED-4DB2-BD59-A6C34878D82A}">
                    <a16:rowId xmlns:a16="http://schemas.microsoft.com/office/drawing/2014/main" val="2098553881"/>
                  </a:ext>
                </a:extLst>
              </a:tr>
              <a:tr h="36085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1600" b="0" dirty="0">
                          <a:solidFill>
                            <a:schemeClr val="tx1"/>
                          </a:solidFill>
                          <a:latin typeface="+mn-lt"/>
                        </a:rPr>
                        <a:t>İnternete bağlı kalma süresinde artışa ihtiyaç duyma</a:t>
                      </a:r>
                    </a:p>
                  </a:txBody>
                  <a:tcPr/>
                </a:tc>
                <a:extLst>
                  <a:ext uri="{0D108BD9-81ED-4DB2-BD59-A6C34878D82A}">
                    <a16:rowId xmlns:a16="http://schemas.microsoft.com/office/drawing/2014/main" val="1867409474"/>
                  </a:ext>
                </a:extLst>
              </a:tr>
              <a:tr h="36085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1600" b="0" dirty="0">
                          <a:solidFill>
                            <a:schemeClr val="tx1"/>
                          </a:solidFill>
                          <a:latin typeface="+mn-lt"/>
                        </a:rPr>
                        <a:t>İnternet kullanımını azaltmaya yönelik başarısız girişimlerde bulunma </a:t>
                      </a:r>
                    </a:p>
                  </a:txBody>
                  <a:tcPr/>
                </a:tc>
                <a:extLst>
                  <a:ext uri="{0D108BD9-81ED-4DB2-BD59-A6C34878D82A}">
                    <a16:rowId xmlns:a16="http://schemas.microsoft.com/office/drawing/2014/main" val="2432879828"/>
                  </a:ext>
                </a:extLst>
              </a:tr>
              <a:tr h="36085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1600" b="0" dirty="0">
                          <a:solidFill>
                            <a:schemeClr val="tx1"/>
                          </a:solidFill>
                          <a:latin typeface="+mn-lt"/>
                        </a:rPr>
                        <a:t>İnternet kullanımının azaltılması durumunda yoksunluk belirtileri</a:t>
                      </a:r>
                    </a:p>
                  </a:txBody>
                  <a:tcPr/>
                </a:tc>
                <a:extLst>
                  <a:ext uri="{0D108BD9-81ED-4DB2-BD59-A6C34878D82A}">
                    <a16:rowId xmlns:a16="http://schemas.microsoft.com/office/drawing/2014/main" val="3852034521"/>
                  </a:ext>
                </a:extLst>
              </a:tr>
              <a:tr h="36085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1600" b="0" dirty="0">
                          <a:solidFill>
                            <a:schemeClr val="tx1"/>
                          </a:solidFill>
                          <a:latin typeface="+mn-lt"/>
                        </a:rPr>
                        <a:t>Başlangıçta olduğundan daha uzun süre internete bağlı kalma</a:t>
                      </a:r>
                    </a:p>
                  </a:txBody>
                  <a:tcPr/>
                </a:tc>
                <a:extLst>
                  <a:ext uri="{0D108BD9-81ED-4DB2-BD59-A6C34878D82A}">
                    <a16:rowId xmlns:a16="http://schemas.microsoft.com/office/drawing/2014/main" val="2372024447"/>
                  </a:ext>
                </a:extLst>
              </a:tr>
              <a:tr h="60495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1600" b="0" dirty="0">
                          <a:solidFill>
                            <a:schemeClr val="tx1"/>
                          </a:solidFill>
                          <a:latin typeface="+mn-lt"/>
                        </a:rPr>
                        <a:t>İnternetin aşırı kullanılması yüzünden ilişkiler, okul ya da işle ilgili sorunlar yaşama</a:t>
                      </a:r>
                    </a:p>
                  </a:txBody>
                  <a:tcPr/>
                </a:tc>
                <a:extLst>
                  <a:ext uri="{0D108BD9-81ED-4DB2-BD59-A6C34878D82A}">
                    <a16:rowId xmlns:a16="http://schemas.microsoft.com/office/drawing/2014/main" val="318670479"/>
                  </a:ext>
                </a:extLst>
              </a:tr>
              <a:tr h="62284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1600" b="0" dirty="0">
                          <a:solidFill>
                            <a:schemeClr val="tx1"/>
                          </a:solidFill>
                          <a:latin typeface="+mn-lt"/>
                        </a:rPr>
                        <a:t>İnternete bağlı kalabilmek için aile üyelerine, terapiste ya da başkalarına yalan söyleme</a:t>
                      </a:r>
                    </a:p>
                  </a:txBody>
                  <a:tcPr/>
                </a:tc>
                <a:extLst>
                  <a:ext uri="{0D108BD9-81ED-4DB2-BD59-A6C34878D82A}">
                    <a16:rowId xmlns:a16="http://schemas.microsoft.com/office/drawing/2014/main" val="3588516360"/>
                  </a:ext>
                </a:extLst>
              </a:tr>
              <a:tr h="360857">
                <a:tc>
                  <a:txBody>
                    <a:bodyPr/>
                    <a:lstStyle/>
                    <a:p>
                      <a:r>
                        <a:rPr lang="tr-TR" sz="1600" b="0" dirty="0">
                          <a:solidFill>
                            <a:schemeClr val="tx1"/>
                          </a:solidFill>
                          <a:latin typeface="+mn-lt"/>
                        </a:rPr>
                        <a:t>İnternete bağlı kalınan süre içerisinde duygulanım değişikliğinin olması</a:t>
                      </a:r>
                    </a:p>
                  </a:txBody>
                  <a:tcPr/>
                </a:tc>
                <a:extLst>
                  <a:ext uri="{0D108BD9-81ED-4DB2-BD59-A6C34878D82A}">
                    <a16:rowId xmlns:a16="http://schemas.microsoft.com/office/drawing/2014/main" val="4041594837"/>
                  </a:ext>
                </a:extLst>
              </a:tr>
            </a:tbl>
          </a:graphicData>
        </a:graphic>
      </p:graphicFrame>
    </p:spTree>
    <p:extLst>
      <p:ext uri="{BB962C8B-B14F-4D97-AF65-F5344CB8AC3E}">
        <p14:creationId xmlns:p14="http://schemas.microsoft.com/office/powerpoint/2010/main" val="3021602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77DD90-CBA7-097E-24B5-79E255D6C7FC}"/>
            </a:ext>
          </a:extLst>
        </p:cNvPr>
        <p:cNvGrpSpPr/>
        <p:nvPr/>
      </p:nvGrpSpPr>
      <p:grpSpPr>
        <a:xfrm>
          <a:off x="0" y="0"/>
          <a:ext cx="0" cy="0"/>
          <a:chOff x="0" y="0"/>
          <a:chExt cx="0" cy="0"/>
        </a:xfrm>
      </p:grpSpPr>
      <p:sp>
        <p:nvSpPr>
          <p:cNvPr id="2" name="Metin kutusu 1">
            <a:extLst>
              <a:ext uri="{FF2B5EF4-FFF2-40B4-BE49-F238E27FC236}">
                <a16:creationId xmlns:a16="http://schemas.microsoft.com/office/drawing/2014/main" id="{C81A5607-F4A5-6A68-04F8-2EF37CC0E218}"/>
              </a:ext>
            </a:extLst>
          </p:cNvPr>
          <p:cNvSpPr txBox="1"/>
          <p:nvPr/>
        </p:nvSpPr>
        <p:spPr>
          <a:xfrm>
            <a:off x="193116" y="172097"/>
            <a:ext cx="9678672" cy="523220"/>
          </a:xfrm>
          <a:prstGeom prst="rect">
            <a:avLst/>
          </a:prstGeom>
          <a:noFill/>
        </p:spPr>
        <p:txBody>
          <a:bodyPr wrap="square" rtlCol="0">
            <a:spAutoFit/>
          </a:bodyPr>
          <a:lstStyle/>
          <a:p>
            <a:r>
              <a:rPr lang="tr-TR" sz="2800" b="1" dirty="0">
                <a:solidFill>
                  <a:srgbClr val="114533"/>
                </a:solidFill>
              </a:rPr>
              <a:t>TANI KRİTERLERİ</a:t>
            </a:r>
            <a:endParaRPr lang="tr-TR" sz="2800" dirty="0">
              <a:solidFill>
                <a:srgbClr val="114533"/>
              </a:solidFill>
            </a:endParaRPr>
          </a:p>
        </p:txBody>
      </p:sp>
      <p:sp>
        <p:nvSpPr>
          <p:cNvPr id="4" name="Metin kutusu 3">
            <a:extLst>
              <a:ext uri="{FF2B5EF4-FFF2-40B4-BE49-F238E27FC236}">
                <a16:creationId xmlns:a16="http://schemas.microsoft.com/office/drawing/2014/main" id="{339DA3BA-96AC-21AF-16D6-2BFD4CE8A215}"/>
              </a:ext>
            </a:extLst>
          </p:cNvPr>
          <p:cNvSpPr txBox="1"/>
          <p:nvPr/>
        </p:nvSpPr>
        <p:spPr>
          <a:xfrm>
            <a:off x="2487111" y="1147385"/>
            <a:ext cx="7217776" cy="551369"/>
          </a:xfrm>
          <a:prstGeom prst="rect">
            <a:avLst/>
          </a:prstGeom>
          <a:noFill/>
        </p:spPr>
        <p:txBody>
          <a:bodyPr wrap="square" rtlCol="0">
            <a:spAutoFit/>
          </a:bodyPr>
          <a:lstStyle/>
          <a:p>
            <a:pPr algn="ctr">
              <a:lnSpc>
                <a:spcPct val="150000"/>
              </a:lnSpc>
            </a:pPr>
            <a:r>
              <a:rPr lang="tr-TR" sz="2200" b="1" dirty="0"/>
              <a:t>Goldberg’e Göre İnternet Bağımlılığı Tanı Kriterleri</a:t>
            </a:r>
          </a:p>
        </p:txBody>
      </p:sp>
      <p:graphicFrame>
        <p:nvGraphicFramePr>
          <p:cNvPr id="3" name="Tablo 2">
            <a:extLst>
              <a:ext uri="{FF2B5EF4-FFF2-40B4-BE49-F238E27FC236}">
                <a16:creationId xmlns:a16="http://schemas.microsoft.com/office/drawing/2014/main" id="{D071B8C1-B49A-DF26-E281-C07678F152FA}"/>
              </a:ext>
            </a:extLst>
          </p:cNvPr>
          <p:cNvGraphicFramePr>
            <a:graphicFrameLocks noGrp="1"/>
          </p:cNvGraphicFramePr>
          <p:nvPr>
            <p:extLst>
              <p:ext uri="{D42A27DB-BD31-4B8C-83A1-F6EECF244321}">
                <p14:modId xmlns:p14="http://schemas.microsoft.com/office/powerpoint/2010/main" val="2391264036"/>
              </p:ext>
            </p:extLst>
          </p:nvPr>
        </p:nvGraphicFramePr>
        <p:xfrm>
          <a:off x="2625776" y="1883691"/>
          <a:ext cx="6940446" cy="4206240"/>
        </p:xfrm>
        <a:graphic>
          <a:graphicData uri="http://schemas.openxmlformats.org/drawingml/2006/table">
            <a:tbl>
              <a:tblPr firstRow="1" bandRow="1">
                <a:tableStyleId>{BDBED569-4797-4DF1-A0F4-6AAB3CD982D8}</a:tableStyleId>
              </a:tblPr>
              <a:tblGrid>
                <a:gridCol w="6940446">
                  <a:extLst>
                    <a:ext uri="{9D8B030D-6E8A-4147-A177-3AD203B41FA5}">
                      <a16:colId xmlns:a16="http://schemas.microsoft.com/office/drawing/2014/main" val="1606392305"/>
                    </a:ext>
                  </a:extLst>
                </a:gridCol>
              </a:tblGrid>
              <a:tr h="960834">
                <a:tc>
                  <a: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tr-TR" sz="2200" b="1" dirty="0">
                          <a:solidFill>
                            <a:schemeClr val="tx1"/>
                          </a:solidFill>
                          <a:latin typeface="+mn-lt"/>
                        </a:rPr>
                        <a:t>Tolerans gelişimi</a:t>
                      </a: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tr-TR" sz="2200" b="0" dirty="0">
                          <a:solidFill>
                            <a:schemeClr val="tx1"/>
                          </a:solidFill>
                          <a:latin typeface="+mn-lt"/>
                        </a:rPr>
                        <a:t>İstenen keyfin alınması için artan internet kullanım süresi</a:t>
                      </a: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tr-TR" sz="2200" b="0" dirty="0">
                          <a:solidFill>
                            <a:schemeClr val="tx1"/>
                          </a:solidFill>
                          <a:latin typeface="+mn-lt"/>
                        </a:rPr>
                        <a:t>Aynı sürelerde alınan keyfin azalması</a:t>
                      </a: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tr-TR" sz="2200" b="0" dirty="0">
                        <a:solidFill>
                          <a:schemeClr val="tx1"/>
                        </a:solidFill>
                        <a:latin typeface="+mn-lt"/>
                      </a:endParaRPr>
                    </a:p>
                  </a:txBody>
                  <a:tcPr/>
                </a:tc>
                <a:extLst>
                  <a:ext uri="{0D108BD9-81ED-4DB2-BD59-A6C34878D82A}">
                    <a16:rowId xmlns:a16="http://schemas.microsoft.com/office/drawing/2014/main" val="1558114758"/>
                  </a:ext>
                </a:extLst>
              </a:tr>
              <a:tr h="1626027">
                <a:tc>
                  <a: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tr-TR" sz="2200" b="1" dirty="0">
                          <a:solidFill>
                            <a:schemeClr val="tx1"/>
                          </a:solidFill>
                          <a:latin typeface="+mn-lt"/>
                        </a:rPr>
                        <a:t>Yoksunluk gelişmesi (2 tanesi)</a:t>
                      </a: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tr-TR" sz="2200" dirty="0" err="1">
                          <a:solidFill>
                            <a:schemeClr val="tx1"/>
                          </a:solidFill>
                          <a:latin typeface="+mn-lt"/>
                        </a:rPr>
                        <a:t>Psikomotor</a:t>
                      </a:r>
                      <a:r>
                        <a:rPr lang="tr-TR" sz="2200" dirty="0">
                          <a:solidFill>
                            <a:schemeClr val="tx1"/>
                          </a:solidFill>
                          <a:latin typeface="+mn-lt"/>
                        </a:rPr>
                        <a:t> ajitasyon</a:t>
                      </a: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tr-TR" sz="2200" dirty="0">
                          <a:solidFill>
                            <a:schemeClr val="tx1"/>
                          </a:solidFill>
                          <a:latin typeface="+mn-lt"/>
                        </a:rPr>
                        <a:t>Bunaltı</a:t>
                      </a: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tr-TR" sz="2200" dirty="0">
                          <a:solidFill>
                            <a:schemeClr val="tx1"/>
                          </a:solidFill>
                          <a:latin typeface="+mn-lt"/>
                        </a:rPr>
                        <a:t>İnternette neler olduğu hakkında takıntılı düşünceler</a:t>
                      </a: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tr-TR" sz="2200" dirty="0">
                          <a:solidFill>
                            <a:schemeClr val="tx1"/>
                          </a:solidFill>
                          <a:latin typeface="+mn-lt"/>
                        </a:rPr>
                        <a:t>İnternet hakkında fantezi ve hayal kurma</a:t>
                      </a: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tr-TR" sz="2200" dirty="0">
                          <a:solidFill>
                            <a:schemeClr val="tx1"/>
                          </a:solidFill>
                          <a:latin typeface="+mn-lt"/>
                        </a:rPr>
                        <a:t>İstemli ya da istemsiz tuşlara basma hareketi yapma</a:t>
                      </a: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tr-TR" sz="2200" dirty="0">
                          <a:solidFill>
                            <a:schemeClr val="tx1"/>
                          </a:solidFill>
                          <a:latin typeface="+mn-lt"/>
                        </a:rPr>
                        <a:t>Bu sıkıntılardan kurtulmak için internet kullanımı</a:t>
                      </a:r>
                    </a:p>
                  </a:txBody>
                  <a:tcPr/>
                </a:tc>
                <a:extLst>
                  <a:ext uri="{0D108BD9-81ED-4DB2-BD59-A6C34878D82A}">
                    <a16:rowId xmlns:a16="http://schemas.microsoft.com/office/drawing/2014/main" val="384543493"/>
                  </a:ext>
                </a:extLst>
              </a:tr>
            </a:tbl>
          </a:graphicData>
        </a:graphic>
      </p:graphicFrame>
    </p:spTree>
    <p:extLst>
      <p:ext uri="{BB962C8B-B14F-4D97-AF65-F5344CB8AC3E}">
        <p14:creationId xmlns:p14="http://schemas.microsoft.com/office/powerpoint/2010/main" val="3835421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0D9097-0BA2-E301-5F2B-2485929F590D}"/>
            </a:ext>
          </a:extLst>
        </p:cNvPr>
        <p:cNvGrpSpPr/>
        <p:nvPr/>
      </p:nvGrpSpPr>
      <p:grpSpPr>
        <a:xfrm>
          <a:off x="0" y="0"/>
          <a:ext cx="0" cy="0"/>
          <a:chOff x="0" y="0"/>
          <a:chExt cx="0" cy="0"/>
        </a:xfrm>
      </p:grpSpPr>
      <p:sp>
        <p:nvSpPr>
          <p:cNvPr id="2" name="Metin kutusu 1">
            <a:extLst>
              <a:ext uri="{FF2B5EF4-FFF2-40B4-BE49-F238E27FC236}">
                <a16:creationId xmlns:a16="http://schemas.microsoft.com/office/drawing/2014/main" id="{A83C26B4-EAB6-F8C0-4A0A-91EC50E674E4}"/>
              </a:ext>
            </a:extLst>
          </p:cNvPr>
          <p:cNvSpPr txBox="1"/>
          <p:nvPr/>
        </p:nvSpPr>
        <p:spPr>
          <a:xfrm>
            <a:off x="193116" y="172097"/>
            <a:ext cx="9678672" cy="523220"/>
          </a:xfrm>
          <a:prstGeom prst="rect">
            <a:avLst/>
          </a:prstGeom>
          <a:noFill/>
        </p:spPr>
        <p:txBody>
          <a:bodyPr wrap="square" rtlCol="0">
            <a:spAutoFit/>
          </a:bodyPr>
          <a:lstStyle/>
          <a:p>
            <a:r>
              <a:rPr lang="tr-TR" sz="2800" b="1" dirty="0">
                <a:solidFill>
                  <a:srgbClr val="114533"/>
                </a:solidFill>
              </a:rPr>
              <a:t>BAĞIMLILIK BELİRTİLERİ</a:t>
            </a:r>
            <a:endParaRPr lang="tr-TR" sz="2800" dirty="0">
              <a:solidFill>
                <a:srgbClr val="114533"/>
              </a:solidFill>
            </a:endParaRPr>
          </a:p>
        </p:txBody>
      </p:sp>
      <p:grpSp>
        <p:nvGrpSpPr>
          <p:cNvPr id="3" name="Grup 2">
            <a:extLst>
              <a:ext uri="{FF2B5EF4-FFF2-40B4-BE49-F238E27FC236}">
                <a16:creationId xmlns:a16="http://schemas.microsoft.com/office/drawing/2014/main" id="{D760BB6C-6E92-34D3-DD5F-E06F5C2BFB29}"/>
              </a:ext>
            </a:extLst>
          </p:cNvPr>
          <p:cNvGrpSpPr/>
          <p:nvPr/>
        </p:nvGrpSpPr>
        <p:grpSpPr>
          <a:xfrm>
            <a:off x="2190307" y="1243162"/>
            <a:ext cx="2702603" cy="2141480"/>
            <a:chOff x="1230885" y="2669349"/>
            <a:chExt cx="2699392" cy="2141480"/>
          </a:xfrm>
        </p:grpSpPr>
        <p:sp>
          <p:nvSpPr>
            <p:cNvPr id="6" name="Line 64">
              <a:extLst>
                <a:ext uri="{FF2B5EF4-FFF2-40B4-BE49-F238E27FC236}">
                  <a16:creationId xmlns:a16="http://schemas.microsoft.com/office/drawing/2014/main" id="{8D74527A-682F-E0D2-D513-96C61D880264}"/>
                </a:ext>
              </a:extLst>
            </p:cNvPr>
            <p:cNvSpPr>
              <a:spLocks noChangeShapeType="1"/>
            </p:cNvSpPr>
            <p:nvPr/>
          </p:nvSpPr>
          <p:spPr bwMode="auto">
            <a:xfrm>
              <a:off x="1339478" y="3948749"/>
              <a:ext cx="2482198" cy="0"/>
            </a:xfrm>
            <a:prstGeom prst="line">
              <a:avLst/>
            </a:prstGeom>
            <a:noFill/>
            <a:ln w="14288" cap="flat">
              <a:solidFill>
                <a:srgbClr val="DADAD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tr-TR" sz="2200"/>
            </a:p>
          </p:txBody>
        </p:sp>
        <p:sp>
          <p:nvSpPr>
            <p:cNvPr id="7" name="Dikdörtgen 6">
              <a:extLst>
                <a:ext uri="{FF2B5EF4-FFF2-40B4-BE49-F238E27FC236}">
                  <a16:creationId xmlns:a16="http://schemas.microsoft.com/office/drawing/2014/main" id="{8F28F8C2-1C59-132C-68CC-D149C1671F22}"/>
                </a:ext>
              </a:extLst>
            </p:cNvPr>
            <p:cNvSpPr/>
            <p:nvPr/>
          </p:nvSpPr>
          <p:spPr>
            <a:xfrm>
              <a:off x="1230885" y="4041388"/>
              <a:ext cx="2699392" cy="769441"/>
            </a:xfrm>
            <a:prstGeom prst="rect">
              <a:avLst/>
            </a:prstGeom>
          </p:spPr>
          <p:txBody>
            <a:bodyPr wrap="none">
              <a:spAutoFit/>
            </a:bodyPr>
            <a:lstStyle/>
            <a:p>
              <a:pPr algn="ctr"/>
              <a:r>
                <a:rPr lang="tr-TR" sz="2200" dirty="0"/>
                <a:t>İnternet kullanımının</a:t>
              </a:r>
            </a:p>
            <a:p>
              <a:pPr algn="ctr"/>
              <a:r>
                <a:rPr lang="tr-TR" sz="2200" dirty="0"/>
                <a:t>giderek artması </a:t>
              </a:r>
            </a:p>
          </p:txBody>
        </p:sp>
        <p:pic>
          <p:nvPicPr>
            <p:cNvPr id="8" name="Resim 7">
              <a:extLst>
                <a:ext uri="{FF2B5EF4-FFF2-40B4-BE49-F238E27FC236}">
                  <a16:creationId xmlns:a16="http://schemas.microsoft.com/office/drawing/2014/main" id="{40FFA7B7-7590-315B-A8B1-603A87CF1467}"/>
                </a:ext>
              </a:extLst>
            </p:cNvPr>
            <p:cNvPicPr>
              <a:picLocks noChangeAspect="1"/>
            </p:cNvPicPr>
            <p:nvPr/>
          </p:nvPicPr>
          <p:blipFill>
            <a:blip r:embed="rId3"/>
            <a:stretch>
              <a:fillRect/>
            </a:stretch>
          </p:blipFill>
          <p:spPr>
            <a:xfrm>
              <a:off x="1995577" y="2669349"/>
              <a:ext cx="1170000" cy="1057500"/>
            </a:xfrm>
            <a:prstGeom prst="rect">
              <a:avLst/>
            </a:prstGeom>
          </p:spPr>
        </p:pic>
      </p:grpSp>
      <p:grpSp>
        <p:nvGrpSpPr>
          <p:cNvPr id="9" name="Grup 8">
            <a:extLst>
              <a:ext uri="{FF2B5EF4-FFF2-40B4-BE49-F238E27FC236}">
                <a16:creationId xmlns:a16="http://schemas.microsoft.com/office/drawing/2014/main" id="{0C2533AD-D8CE-A237-1ECD-D342D381831E}"/>
              </a:ext>
            </a:extLst>
          </p:cNvPr>
          <p:cNvGrpSpPr/>
          <p:nvPr/>
        </p:nvGrpSpPr>
        <p:grpSpPr>
          <a:xfrm>
            <a:off x="6607630" y="1243162"/>
            <a:ext cx="3795032" cy="1993837"/>
            <a:chOff x="6960649" y="4391057"/>
            <a:chExt cx="4652187" cy="2145355"/>
          </a:xfrm>
        </p:grpSpPr>
        <p:pic>
          <p:nvPicPr>
            <p:cNvPr id="10" name="Resim 9">
              <a:extLst>
                <a:ext uri="{FF2B5EF4-FFF2-40B4-BE49-F238E27FC236}">
                  <a16:creationId xmlns:a16="http://schemas.microsoft.com/office/drawing/2014/main" id="{A122BE67-56C2-85CD-F566-F58A9F9DC976}"/>
                </a:ext>
              </a:extLst>
            </p:cNvPr>
            <p:cNvPicPr>
              <a:picLocks noChangeAspect="1"/>
            </p:cNvPicPr>
            <p:nvPr/>
          </p:nvPicPr>
          <p:blipFill>
            <a:blip r:embed="rId4"/>
            <a:stretch>
              <a:fillRect/>
            </a:stretch>
          </p:blipFill>
          <p:spPr>
            <a:xfrm>
              <a:off x="8921120" y="4391057"/>
              <a:ext cx="731250" cy="1023750"/>
            </a:xfrm>
            <a:prstGeom prst="rect">
              <a:avLst/>
            </a:prstGeom>
          </p:spPr>
        </p:pic>
        <p:sp>
          <p:nvSpPr>
            <p:cNvPr id="11" name="Line 64">
              <a:extLst>
                <a:ext uri="{FF2B5EF4-FFF2-40B4-BE49-F238E27FC236}">
                  <a16:creationId xmlns:a16="http://schemas.microsoft.com/office/drawing/2014/main" id="{678C9F15-457E-C9AD-D83C-D5829D066B55}"/>
                </a:ext>
              </a:extLst>
            </p:cNvPr>
            <p:cNvSpPr>
              <a:spLocks noChangeShapeType="1"/>
            </p:cNvSpPr>
            <p:nvPr/>
          </p:nvSpPr>
          <p:spPr bwMode="auto">
            <a:xfrm>
              <a:off x="8045646" y="5615860"/>
              <a:ext cx="2482198" cy="0"/>
            </a:xfrm>
            <a:prstGeom prst="line">
              <a:avLst/>
            </a:prstGeom>
            <a:noFill/>
            <a:ln w="14288" cap="flat">
              <a:solidFill>
                <a:srgbClr val="DADAD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tr-TR" sz="2200"/>
            </a:p>
          </p:txBody>
        </p:sp>
        <p:sp>
          <p:nvSpPr>
            <p:cNvPr id="12" name="Dikdörtgen 11">
              <a:extLst>
                <a:ext uri="{FF2B5EF4-FFF2-40B4-BE49-F238E27FC236}">
                  <a16:creationId xmlns:a16="http://schemas.microsoft.com/office/drawing/2014/main" id="{66399AD9-3BDF-2854-7524-DA48F07C8AF0}"/>
                </a:ext>
              </a:extLst>
            </p:cNvPr>
            <p:cNvSpPr/>
            <p:nvPr/>
          </p:nvSpPr>
          <p:spPr>
            <a:xfrm>
              <a:off x="6960649" y="5708499"/>
              <a:ext cx="4652187" cy="827913"/>
            </a:xfrm>
            <a:prstGeom prst="rect">
              <a:avLst/>
            </a:prstGeom>
          </p:spPr>
          <p:txBody>
            <a:bodyPr wrap="none">
              <a:spAutoFit/>
            </a:bodyPr>
            <a:lstStyle/>
            <a:p>
              <a:pPr algn="ctr"/>
              <a:r>
                <a:rPr lang="tr-TR" sz="2200" dirty="0"/>
                <a:t>İnternet başında geçirilen vakitle </a:t>
              </a:r>
            </a:p>
            <a:p>
              <a:pPr algn="ctr"/>
              <a:r>
                <a:rPr lang="tr-TR" sz="2200" dirty="0"/>
                <a:t>ilgili kontrolün kaybedilmesi</a:t>
              </a:r>
            </a:p>
          </p:txBody>
        </p:sp>
      </p:grpSp>
      <p:grpSp>
        <p:nvGrpSpPr>
          <p:cNvPr id="13" name="Grup 12">
            <a:extLst>
              <a:ext uri="{FF2B5EF4-FFF2-40B4-BE49-F238E27FC236}">
                <a16:creationId xmlns:a16="http://schemas.microsoft.com/office/drawing/2014/main" id="{399EF80B-C41C-3F6E-4FC9-36FCADA3AF73}"/>
              </a:ext>
            </a:extLst>
          </p:cNvPr>
          <p:cNvGrpSpPr/>
          <p:nvPr/>
        </p:nvGrpSpPr>
        <p:grpSpPr>
          <a:xfrm>
            <a:off x="1309962" y="3921353"/>
            <a:ext cx="4463284" cy="1910988"/>
            <a:chOff x="5206912" y="1788213"/>
            <a:chExt cx="5279800" cy="2174619"/>
          </a:xfrm>
        </p:grpSpPr>
        <p:sp>
          <p:nvSpPr>
            <p:cNvPr id="14" name="Line 64">
              <a:extLst>
                <a:ext uri="{FF2B5EF4-FFF2-40B4-BE49-F238E27FC236}">
                  <a16:creationId xmlns:a16="http://schemas.microsoft.com/office/drawing/2014/main" id="{FFA73B80-7F65-449C-4093-9A4CCEB7D441}"/>
                </a:ext>
              </a:extLst>
            </p:cNvPr>
            <p:cNvSpPr>
              <a:spLocks noChangeShapeType="1"/>
            </p:cNvSpPr>
            <p:nvPr/>
          </p:nvSpPr>
          <p:spPr bwMode="auto">
            <a:xfrm>
              <a:off x="6605712" y="2994602"/>
              <a:ext cx="2482198" cy="0"/>
            </a:xfrm>
            <a:prstGeom prst="line">
              <a:avLst/>
            </a:prstGeom>
            <a:noFill/>
            <a:ln w="14288" cap="flat">
              <a:solidFill>
                <a:srgbClr val="DADAD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tr-TR" sz="2200"/>
            </a:p>
          </p:txBody>
        </p:sp>
        <p:sp>
          <p:nvSpPr>
            <p:cNvPr id="15" name="Dikdörtgen 14">
              <a:extLst>
                <a:ext uri="{FF2B5EF4-FFF2-40B4-BE49-F238E27FC236}">
                  <a16:creationId xmlns:a16="http://schemas.microsoft.com/office/drawing/2014/main" id="{8A310F91-76A6-031B-906B-7D40FA79ED31}"/>
                </a:ext>
              </a:extLst>
            </p:cNvPr>
            <p:cNvSpPr/>
            <p:nvPr/>
          </p:nvSpPr>
          <p:spPr>
            <a:xfrm>
              <a:off x="5206912" y="3087243"/>
              <a:ext cx="5279800" cy="875589"/>
            </a:xfrm>
            <a:prstGeom prst="rect">
              <a:avLst/>
            </a:prstGeom>
          </p:spPr>
          <p:txBody>
            <a:bodyPr wrap="none">
              <a:spAutoFit/>
            </a:bodyPr>
            <a:lstStyle/>
            <a:p>
              <a:pPr algn="ctr"/>
              <a:r>
                <a:rPr lang="tr-TR" sz="2200" dirty="0"/>
                <a:t>Zamanın büyük çoğunluğunun fiilen </a:t>
              </a:r>
            </a:p>
            <a:p>
              <a:pPr algn="ctr"/>
              <a:r>
                <a:rPr lang="tr-TR" sz="2200" dirty="0"/>
                <a:t>ya da zihnen internetle geçirilmesi</a:t>
              </a:r>
            </a:p>
          </p:txBody>
        </p:sp>
        <p:pic>
          <p:nvPicPr>
            <p:cNvPr id="16" name="Resim 15">
              <a:extLst>
                <a:ext uri="{FF2B5EF4-FFF2-40B4-BE49-F238E27FC236}">
                  <a16:creationId xmlns:a16="http://schemas.microsoft.com/office/drawing/2014/main" id="{0750DAE4-8867-5940-7DC2-A6B1DDADB74E}"/>
                </a:ext>
              </a:extLst>
            </p:cNvPr>
            <p:cNvPicPr>
              <a:picLocks noChangeAspect="1"/>
            </p:cNvPicPr>
            <p:nvPr/>
          </p:nvPicPr>
          <p:blipFill>
            <a:blip r:embed="rId5"/>
            <a:stretch>
              <a:fillRect/>
            </a:stretch>
          </p:blipFill>
          <p:spPr>
            <a:xfrm>
              <a:off x="7318061" y="1788213"/>
              <a:ext cx="1057500" cy="1035000"/>
            </a:xfrm>
            <a:prstGeom prst="rect">
              <a:avLst/>
            </a:prstGeom>
          </p:spPr>
        </p:pic>
      </p:grpSp>
      <p:grpSp>
        <p:nvGrpSpPr>
          <p:cNvPr id="17" name="Grup 16">
            <a:extLst>
              <a:ext uri="{FF2B5EF4-FFF2-40B4-BE49-F238E27FC236}">
                <a16:creationId xmlns:a16="http://schemas.microsoft.com/office/drawing/2014/main" id="{3B20060E-291A-B793-D6C8-C23C58A5A7FD}"/>
              </a:ext>
            </a:extLst>
          </p:cNvPr>
          <p:cNvGrpSpPr/>
          <p:nvPr/>
        </p:nvGrpSpPr>
        <p:grpSpPr>
          <a:xfrm>
            <a:off x="7240122" y="3936860"/>
            <a:ext cx="2530078" cy="1788038"/>
            <a:chOff x="3674229" y="3836386"/>
            <a:chExt cx="2672253" cy="2414215"/>
          </a:xfrm>
        </p:grpSpPr>
        <p:pic>
          <p:nvPicPr>
            <p:cNvPr id="18" name="Resim 17">
              <a:extLst>
                <a:ext uri="{FF2B5EF4-FFF2-40B4-BE49-F238E27FC236}">
                  <a16:creationId xmlns:a16="http://schemas.microsoft.com/office/drawing/2014/main" id="{A6062542-06A1-6C9A-5E1F-C4476E0CB609}"/>
                </a:ext>
              </a:extLst>
            </p:cNvPr>
            <p:cNvPicPr>
              <a:picLocks noChangeAspect="1"/>
            </p:cNvPicPr>
            <p:nvPr/>
          </p:nvPicPr>
          <p:blipFill>
            <a:blip r:embed="rId6"/>
            <a:stretch>
              <a:fillRect/>
            </a:stretch>
          </p:blipFill>
          <p:spPr>
            <a:xfrm>
              <a:off x="4537840" y="3836386"/>
              <a:ext cx="945000" cy="1080000"/>
            </a:xfrm>
            <a:prstGeom prst="rect">
              <a:avLst/>
            </a:prstGeom>
          </p:spPr>
        </p:pic>
        <p:sp>
          <p:nvSpPr>
            <p:cNvPr id="19" name="Line 64">
              <a:extLst>
                <a:ext uri="{FF2B5EF4-FFF2-40B4-BE49-F238E27FC236}">
                  <a16:creationId xmlns:a16="http://schemas.microsoft.com/office/drawing/2014/main" id="{76E1ED7A-52FA-06BD-0844-D935CF468B34}"/>
                </a:ext>
              </a:extLst>
            </p:cNvPr>
            <p:cNvSpPr>
              <a:spLocks noChangeShapeType="1"/>
            </p:cNvSpPr>
            <p:nvPr/>
          </p:nvSpPr>
          <p:spPr bwMode="auto">
            <a:xfrm>
              <a:off x="3769241" y="5119060"/>
              <a:ext cx="2482198" cy="0"/>
            </a:xfrm>
            <a:prstGeom prst="line">
              <a:avLst/>
            </a:prstGeom>
            <a:noFill/>
            <a:ln w="14288" cap="flat">
              <a:solidFill>
                <a:srgbClr val="DADAD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tr-TR" sz="2200"/>
            </a:p>
          </p:txBody>
        </p:sp>
        <p:sp>
          <p:nvSpPr>
            <p:cNvPr id="20" name="Dikdörtgen 19">
              <a:extLst>
                <a:ext uri="{FF2B5EF4-FFF2-40B4-BE49-F238E27FC236}">
                  <a16:creationId xmlns:a16="http://schemas.microsoft.com/office/drawing/2014/main" id="{BCFB866E-D8C6-4C5C-7518-C6CEF6AC0813}"/>
                </a:ext>
              </a:extLst>
            </p:cNvPr>
            <p:cNvSpPr/>
            <p:nvPr/>
          </p:nvSpPr>
          <p:spPr>
            <a:xfrm>
              <a:off x="3674229" y="5211699"/>
              <a:ext cx="2672253" cy="1038902"/>
            </a:xfrm>
            <a:prstGeom prst="rect">
              <a:avLst/>
            </a:prstGeom>
          </p:spPr>
          <p:txBody>
            <a:bodyPr wrap="none">
              <a:spAutoFit/>
            </a:bodyPr>
            <a:lstStyle/>
            <a:p>
              <a:pPr algn="ctr"/>
              <a:r>
                <a:rPr lang="tr-TR" sz="2200" dirty="0"/>
                <a:t>Hayattaki aktivitelerin</a:t>
              </a:r>
            </a:p>
            <a:p>
              <a:pPr algn="ctr"/>
              <a:r>
                <a:rPr lang="tr-TR" sz="2200" dirty="0"/>
                <a:t>gitgide fakirleşmesi</a:t>
              </a:r>
            </a:p>
          </p:txBody>
        </p:sp>
      </p:grpSp>
    </p:spTree>
    <p:extLst>
      <p:ext uri="{BB962C8B-B14F-4D97-AF65-F5344CB8AC3E}">
        <p14:creationId xmlns:p14="http://schemas.microsoft.com/office/powerpoint/2010/main" val="4186475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50"/>
                                        <p:tgtEl>
                                          <p:spTgt spid="3"/>
                                        </p:tgtEl>
                                      </p:cBhvr>
                                    </p:animEffect>
                                  </p:childTnLst>
                                </p:cTn>
                              </p:par>
                            </p:childTnLst>
                          </p:cTn>
                        </p:par>
                        <p:par>
                          <p:cTn id="8" fill="hold">
                            <p:stCondLst>
                              <p:cond delay="25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250"/>
                                        <p:tgtEl>
                                          <p:spTgt spid="9"/>
                                        </p:tgtEl>
                                      </p:cBhvr>
                                    </p:animEffect>
                                  </p:childTnLst>
                                </p:cTn>
                              </p:par>
                            </p:childTnLst>
                          </p:cTn>
                        </p:par>
                        <p:par>
                          <p:cTn id="12" fill="hold">
                            <p:stCondLst>
                              <p:cond delay="500"/>
                            </p:stCondLst>
                            <p:childTnLst>
                              <p:par>
                                <p:cTn id="13" presetID="10" presetClass="entr" presetSubtype="0" fill="hold"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250"/>
                                        <p:tgtEl>
                                          <p:spTgt spid="13"/>
                                        </p:tgtEl>
                                      </p:cBhvr>
                                    </p:animEffect>
                                  </p:childTnLst>
                                </p:cTn>
                              </p:par>
                            </p:childTnLst>
                          </p:cTn>
                        </p:par>
                        <p:par>
                          <p:cTn id="16" fill="hold">
                            <p:stCondLst>
                              <p:cond delay="750"/>
                            </p:stCondLst>
                            <p:childTnLst>
                              <p:par>
                                <p:cTn id="17" presetID="10" presetClass="entr" presetSubtype="0" fill="hold"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25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C3B2DA-EB74-5082-66C5-08F61AA02BE5}"/>
            </a:ext>
          </a:extLst>
        </p:cNvPr>
        <p:cNvGrpSpPr/>
        <p:nvPr/>
      </p:nvGrpSpPr>
      <p:grpSpPr>
        <a:xfrm>
          <a:off x="0" y="0"/>
          <a:ext cx="0" cy="0"/>
          <a:chOff x="0" y="0"/>
          <a:chExt cx="0" cy="0"/>
        </a:xfrm>
      </p:grpSpPr>
      <p:sp>
        <p:nvSpPr>
          <p:cNvPr id="2" name="Metin kutusu 1">
            <a:extLst>
              <a:ext uri="{FF2B5EF4-FFF2-40B4-BE49-F238E27FC236}">
                <a16:creationId xmlns:a16="http://schemas.microsoft.com/office/drawing/2014/main" id="{3E69B602-65EA-F796-41FC-64DAE6A766EC}"/>
              </a:ext>
            </a:extLst>
          </p:cNvPr>
          <p:cNvSpPr txBox="1"/>
          <p:nvPr/>
        </p:nvSpPr>
        <p:spPr>
          <a:xfrm>
            <a:off x="193116" y="172097"/>
            <a:ext cx="9678672" cy="523220"/>
          </a:xfrm>
          <a:prstGeom prst="rect">
            <a:avLst/>
          </a:prstGeom>
          <a:noFill/>
        </p:spPr>
        <p:txBody>
          <a:bodyPr wrap="square" rtlCol="0">
            <a:spAutoFit/>
          </a:bodyPr>
          <a:lstStyle/>
          <a:p>
            <a:r>
              <a:rPr lang="tr-TR" sz="2800" b="1" dirty="0">
                <a:solidFill>
                  <a:srgbClr val="114533"/>
                </a:solidFill>
              </a:rPr>
              <a:t>BAĞIMLILIK BELİRTİLERİ</a:t>
            </a:r>
            <a:endParaRPr lang="tr-TR" sz="2800" dirty="0">
              <a:solidFill>
                <a:srgbClr val="114533"/>
              </a:solidFill>
            </a:endParaRPr>
          </a:p>
        </p:txBody>
      </p:sp>
      <p:grpSp>
        <p:nvGrpSpPr>
          <p:cNvPr id="4" name="Grup 3">
            <a:extLst>
              <a:ext uri="{FF2B5EF4-FFF2-40B4-BE49-F238E27FC236}">
                <a16:creationId xmlns:a16="http://schemas.microsoft.com/office/drawing/2014/main" id="{C22F4A5C-6F33-3739-0156-FFA8F447671F}"/>
              </a:ext>
            </a:extLst>
          </p:cNvPr>
          <p:cNvGrpSpPr/>
          <p:nvPr/>
        </p:nvGrpSpPr>
        <p:grpSpPr>
          <a:xfrm>
            <a:off x="901427" y="957047"/>
            <a:ext cx="5087274" cy="2361817"/>
            <a:chOff x="-820471" y="1365960"/>
            <a:chExt cx="7118402" cy="3362116"/>
          </a:xfrm>
        </p:grpSpPr>
        <p:sp>
          <p:nvSpPr>
            <p:cNvPr id="5" name="Line 64">
              <a:extLst>
                <a:ext uri="{FF2B5EF4-FFF2-40B4-BE49-F238E27FC236}">
                  <a16:creationId xmlns:a16="http://schemas.microsoft.com/office/drawing/2014/main" id="{2467712D-3D1F-A02E-DF87-A0A1552BE0E4}"/>
                </a:ext>
              </a:extLst>
            </p:cNvPr>
            <p:cNvSpPr>
              <a:spLocks noChangeShapeType="1"/>
            </p:cNvSpPr>
            <p:nvPr/>
          </p:nvSpPr>
          <p:spPr bwMode="auto">
            <a:xfrm>
              <a:off x="1597676" y="3034924"/>
              <a:ext cx="2482198" cy="0"/>
            </a:xfrm>
            <a:prstGeom prst="line">
              <a:avLst/>
            </a:prstGeom>
            <a:noFill/>
            <a:ln w="14288" cap="flat">
              <a:solidFill>
                <a:srgbClr val="DADAD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tr-TR" sz="2200" b="1"/>
            </a:p>
          </p:txBody>
        </p:sp>
        <p:sp>
          <p:nvSpPr>
            <p:cNvPr id="21" name="Dikdörtgen 20">
              <a:extLst>
                <a:ext uri="{FF2B5EF4-FFF2-40B4-BE49-F238E27FC236}">
                  <a16:creationId xmlns:a16="http://schemas.microsoft.com/office/drawing/2014/main" id="{0151BF94-9C7C-4F60-03E9-0E0AAA57E684}"/>
                </a:ext>
              </a:extLst>
            </p:cNvPr>
            <p:cNvSpPr/>
            <p:nvPr/>
          </p:nvSpPr>
          <p:spPr>
            <a:xfrm>
              <a:off x="-820471" y="3150811"/>
              <a:ext cx="7118402" cy="1577265"/>
            </a:xfrm>
            <a:prstGeom prst="rect">
              <a:avLst/>
            </a:prstGeom>
          </p:spPr>
          <p:txBody>
            <a:bodyPr wrap="square">
              <a:spAutoFit/>
            </a:bodyPr>
            <a:lstStyle/>
            <a:p>
              <a:pPr algn="ctr"/>
              <a:r>
                <a:rPr lang="tr-TR" sz="2200" dirty="0"/>
                <a:t>Hareketsizliğe bağlı bedensel rahatsızlıklar, zihinsel gelişim riskleri,</a:t>
              </a:r>
            </a:p>
            <a:p>
              <a:pPr algn="ctr"/>
              <a:r>
                <a:rPr lang="tr-TR" sz="2200" dirty="0"/>
                <a:t>görme problemleri vb. ortaya çıkması</a:t>
              </a:r>
            </a:p>
          </p:txBody>
        </p:sp>
        <p:pic>
          <p:nvPicPr>
            <p:cNvPr id="22" name="Resim 21">
              <a:extLst>
                <a:ext uri="{FF2B5EF4-FFF2-40B4-BE49-F238E27FC236}">
                  <a16:creationId xmlns:a16="http://schemas.microsoft.com/office/drawing/2014/main" id="{2045D12F-1801-98C9-6D17-0CF9A50E6D83}"/>
                </a:ext>
              </a:extLst>
            </p:cNvPr>
            <p:cNvPicPr>
              <a:picLocks noChangeAspect="1"/>
            </p:cNvPicPr>
            <p:nvPr/>
          </p:nvPicPr>
          <p:blipFill>
            <a:blip r:embed="rId3"/>
            <a:stretch>
              <a:fillRect/>
            </a:stretch>
          </p:blipFill>
          <p:spPr>
            <a:xfrm>
              <a:off x="2119962" y="1365960"/>
              <a:ext cx="1527020" cy="1447065"/>
            </a:xfrm>
            <a:prstGeom prst="rect">
              <a:avLst/>
            </a:prstGeom>
          </p:spPr>
        </p:pic>
      </p:grpSp>
      <p:grpSp>
        <p:nvGrpSpPr>
          <p:cNvPr id="23" name="Grup 22">
            <a:extLst>
              <a:ext uri="{FF2B5EF4-FFF2-40B4-BE49-F238E27FC236}">
                <a16:creationId xmlns:a16="http://schemas.microsoft.com/office/drawing/2014/main" id="{7E70AD1A-8787-5C85-B0B1-F1E10D4E1492}"/>
              </a:ext>
            </a:extLst>
          </p:cNvPr>
          <p:cNvGrpSpPr/>
          <p:nvPr/>
        </p:nvGrpSpPr>
        <p:grpSpPr>
          <a:xfrm>
            <a:off x="6203301" y="992762"/>
            <a:ext cx="4468309" cy="2348056"/>
            <a:chOff x="7759083" y="2539481"/>
            <a:chExt cx="3632061" cy="2372784"/>
          </a:xfrm>
        </p:grpSpPr>
        <p:sp>
          <p:nvSpPr>
            <p:cNvPr id="24" name="Line 64">
              <a:extLst>
                <a:ext uri="{FF2B5EF4-FFF2-40B4-BE49-F238E27FC236}">
                  <a16:creationId xmlns:a16="http://schemas.microsoft.com/office/drawing/2014/main" id="{7109EE7E-05C0-7DD8-CDD5-375A679EA93D}"/>
                </a:ext>
              </a:extLst>
            </p:cNvPr>
            <p:cNvSpPr>
              <a:spLocks noChangeShapeType="1"/>
            </p:cNvSpPr>
            <p:nvPr/>
          </p:nvSpPr>
          <p:spPr bwMode="auto">
            <a:xfrm>
              <a:off x="8308790" y="3697321"/>
              <a:ext cx="2482198" cy="0"/>
            </a:xfrm>
            <a:prstGeom prst="line">
              <a:avLst/>
            </a:prstGeom>
            <a:noFill/>
            <a:ln w="14288" cap="flat">
              <a:solidFill>
                <a:srgbClr val="DADAD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tr-TR" sz="2200" b="1"/>
            </a:p>
          </p:txBody>
        </p:sp>
        <p:sp>
          <p:nvSpPr>
            <p:cNvPr id="25" name="Dikdörtgen 24">
              <a:extLst>
                <a:ext uri="{FF2B5EF4-FFF2-40B4-BE49-F238E27FC236}">
                  <a16:creationId xmlns:a16="http://schemas.microsoft.com/office/drawing/2014/main" id="{7C69D48A-5492-404C-A170-74625D8C86EF}"/>
                </a:ext>
              </a:extLst>
            </p:cNvPr>
            <p:cNvSpPr/>
            <p:nvPr/>
          </p:nvSpPr>
          <p:spPr>
            <a:xfrm>
              <a:off x="7759083" y="3792600"/>
              <a:ext cx="3632061" cy="1119665"/>
            </a:xfrm>
            <a:prstGeom prst="rect">
              <a:avLst/>
            </a:prstGeom>
          </p:spPr>
          <p:txBody>
            <a:bodyPr wrap="square">
              <a:spAutoFit/>
            </a:bodyPr>
            <a:lstStyle/>
            <a:p>
              <a:pPr algn="ctr"/>
              <a:r>
                <a:rPr lang="tr-TR" sz="2200" dirty="0"/>
                <a:t>Empati duygusunun körelmesi,</a:t>
              </a:r>
            </a:p>
            <a:p>
              <a:pPr algn="ctr"/>
              <a:r>
                <a:rPr lang="tr-TR" sz="2200" dirty="0"/>
                <a:t>kötülüğün sıradanlaşması,</a:t>
              </a:r>
            </a:p>
            <a:p>
              <a:pPr algn="ctr"/>
              <a:r>
                <a:rPr lang="tr-TR" sz="2200" dirty="0"/>
                <a:t>sabır ve tahammülün zayıflaması</a:t>
              </a:r>
            </a:p>
          </p:txBody>
        </p:sp>
        <p:pic>
          <p:nvPicPr>
            <p:cNvPr id="26" name="Resim 25">
              <a:extLst>
                <a:ext uri="{FF2B5EF4-FFF2-40B4-BE49-F238E27FC236}">
                  <a16:creationId xmlns:a16="http://schemas.microsoft.com/office/drawing/2014/main" id="{E074E0C3-B283-038D-A5E8-D1FF6C8C4E4E}"/>
                </a:ext>
              </a:extLst>
            </p:cNvPr>
            <p:cNvPicPr>
              <a:picLocks noChangeAspect="1"/>
            </p:cNvPicPr>
            <p:nvPr/>
          </p:nvPicPr>
          <p:blipFill>
            <a:blip r:embed="rId4"/>
            <a:stretch>
              <a:fillRect/>
            </a:stretch>
          </p:blipFill>
          <p:spPr>
            <a:xfrm>
              <a:off x="9137893" y="2539481"/>
              <a:ext cx="870402" cy="1035000"/>
            </a:xfrm>
            <a:prstGeom prst="rect">
              <a:avLst/>
            </a:prstGeom>
          </p:spPr>
        </p:pic>
      </p:grpSp>
      <p:grpSp>
        <p:nvGrpSpPr>
          <p:cNvPr id="27" name="Grup 26">
            <a:extLst>
              <a:ext uri="{FF2B5EF4-FFF2-40B4-BE49-F238E27FC236}">
                <a16:creationId xmlns:a16="http://schemas.microsoft.com/office/drawing/2014/main" id="{FE431373-FAE7-6707-D70D-18DE85F718FC}"/>
              </a:ext>
            </a:extLst>
          </p:cNvPr>
          <p:cNvGrpSpPr/>
          <p:nvPr/>
        </p:nvGrpSpPr>
        <p:grpSpPr>
          <a:xfrm>
            <a:off x="739541" y="3602551"/>
            <a:ext cx="5087274" cy="2812549"/>
            <a:chOff x="4738258" y="1764754"/>
            <a:chExt cx="5887618" cy="3200558"/>
          </a:xfrm>
        </p:grpSpPr>
        <p:sp>
          <p:nvSpPr>
            <p:cNvPr id="28" name="Line 64">
              <a:extLst>
                <a:ext uri="{FF2B5EF4-FFF2-40B4-BE49-F238E27FC236}">
                  <a16:creationId xmlns:a16="http://schemas.microsoft.com/office/drawing/2014/main" id="{D135DA50-DE30-8F8F-1992-44B455EAD92D}"/>
                </a:ext>
              </a:extLst>
            </p:cNvPr>
            <p:cNvSpPr>
              <a:spLocks noChangeShapeType="1"/>
            </p:cNvSpPr>
            <p:nvPr/>
          </p:nvSpPr>
          <p:spPr bwMode="auto">
            <a:xfrm>
              <a:off x="6581101" y="3231922"/>
              <a:ext cx="2482198" cy="0"/>
            </a:xfrm>
            <a:prstGeom prst="line">
              <a:avLst/>
            </a:prstGeom>
            <a:noFill/>
            <a:ln w="14288" cap="flat">
              <a:solidFill>
                <a:srgbClr val="DADAD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tr-TR" sz="2200" b="1"/>
            </a:p>
          </p:txBody>
        </p:sp>
        <p:sp>
          <p:nvSpPr>
            <p:cNvPr id="29" name="Dikdörtgen 28">
              <a:extLst>
                <a:ext uri="{FF2B5EF4-FFF2-40B4-BE49-F238E27FC236}">
                  <a16:creationId xmlns:a16="http://schemas.microsoft.com/office/drawing/2014/main" id="{1BDF77F4-544F-BE0E-61F7-FABA6F194E9E}"/>
                </a:ext>
              </a:extLst>
            </p:cNvPr>
            <p:cNvSpPr/>
            <p:nvPr/>
          </p:nvSpPr>
          <p:spPr>
            <a:xfrm>
              <a:off x="4738258" y="3319201"/>
              <a:ext cx="5887618" cy="1646111"/>
            </a:xfrm>
            <a:prstGeom prst="rect">
              <a:avLst/>
            </a:prstGeom>
          </p:spPr>
          <p:txBody>
            <a:bodyPr wrap="square">
              <a:spAutoFit/>
            </a:bodyPr>
            <a:lstStyle/>
            <a:p>
              <a:pPr algn="ctr"/>
              <a:r>
                <a:rPr lang="tr-TR" sz="2200" dirty="0"/>
                <a:t>Psikolojik gelişimin yaralanması,</a:t>
              </a:r>
            </a:p>
            <a:p>
              <a:pPr algn="ctr"/>
              <a:r>
                <a:rPr lang="tr-TR" sz="2200" dirty="0"/>
                <a:t>problem çözme becerisi olarak şiddetin kullanılması, dikkat eksikliğinin ortaya çıkması veya artması</a:t>
              </a:r>
            </a:p>
          </p:txBody>
        </p:sp>
        <p:pic>
          <p:nvPicPr>
            <p:cNvPr id="30" name="Resim 29">
              <a:extLst>
                <a:ext uri="{FF2B5EF4-FFF2-40B4-BE49-F238E27FC236}">
                  <a16:creationId xmlns:a16="http://schemas.microsoft.com/office/drawing/2014/main" id="{AF131F63-5EF6-595A-324E-5817D9B8636B}"/>
                </a:ext>
              </a:extLst>
            </p:cNvPr>
            <p:cNvPicPr>
              <a:picLocks noChangeAspect="1"/>
            </p:cNvPicPr>
            <p:nvPr/>
          </p:nvPicPr>
          <p:blipFill>
            <a:blip r:embed="rId5"/>
            <a:stretch>
              <a:fillRect/>
            </a:stretch>
          </p:blipFill>
          <p:spPr>
            <a:xfrm>
              <a:off x="7080635" y="1764754"/>
              <a:ext cx="1393072" cy="1363433"/>
            </a:xfrm>
            <a:prstGeom prst="rect">
              <a:avLst/>
            </a:prstGeom>
          </p:spPr>
        </p:pic>
      </p:grpSp>
      <p:grpSp>
        <p:nvGrpSpPr>
          <p:cNvPr id="31" name="Grup 30">
            <a:extLst>
              <a:ext uri="{FF2B5EF4-FFF2-40B4-BE49-F238E27FC236}">
                <a16:creationId xmlns:a16="http://schemas.microsoft.com/office/drawing/2014/main" id="{35AF4C17-FDC3-3F67-D277-6DA4707E4F12}"/>
              </a:ext>
            </a:extLst>
          </p:cNvPr>
          <p:cNvGrpSpPr/>
          <p:nvPr/>
        </p:nvGrpSpPr>
        <p:grpSpPr>
          <a:xfrm>
            <a:off x="6553008" y="3602549"/>
            <a:ext cx="3763925" cy="2381542"/>
            <a:chOff x="2990982" y="3516229"/>
            <a:chExt cx="4311154" cy="3215568"/>
          </a:xfrm>
        </p:grpSpPr>
        <p:pic>
          <p:nvPicPr>
            <p:cNvPr id="32" name="Resim 31">
              <a:extLst>
                <a:ext uri="{FF2B5EF4-FFF2-40B4-BE49-F238E27FC236}">
                  <a16:creationId xmlns:a16="http://schemas.microsoft.com/office/drawing/2014/main" id="{D93E09E4-5355-4D32-D530-303E1358652A}"/>
                </a:ext>
              </a:extLst>
            </p:cNvPr>
            <p:cNvPicPr>
              <a:picLocks noChangeAspect="1"/>
            </p:cNvPicPr>
            <p:nvPr/>
          </p:nvPicPr>
          <p:blipFill>
            <a:blip r:embed="rId6"/>
            <a:stretch>
              <a:fillRect/>
            </a:stretch>
          </p:blipFill>
          <p:spPr>
            <a:xfrm>
              <a:off x="4516431" y="3516229"/>
              <a:ext cx="1260257" cy="1440295"/>
            </a:xfrm>
            <a:prstGeom prst="rect">
              <a:avLst/>
            </a:prstGeom>
          </p:spPr>
        </p:pic>
        <p:sp>
          <p:nvSpPr>
            <p:cNvPr id="33" name="Line 64">
              <a:extLst>
                <a:ext uri="{FF2B5EF4-FFF2-40B4-BE49-F238E27FC236}">
                  <a16:creationId xmlns:a16="http://schemas.microsoft.com/office/drawing/2014/main" id="{AE7E4966-3BD2-76A2-F133-B985AAF9B541}"/>
                </a:ext>
              </a:extLst>
            </p:cNvPr>
            <p:cNvSpPr>
              <a:spLocks noChangeShapeType="1"/>
            </p:cNvSpPr>
            <p:nvPr/>
          </p:nvSpPr>
          <p:spPr bwMode="auto">
            <a:xfrm>
              <a:off x="3610922" y="5119063"/>
              <a:ext cx="2482198" cy="0"/>
            </a:xfrm>
            <a:prstGeom prst="line">
              <a:avLst/>
            </a:prstGeom>
            <a:noFill/>
            <a:ln w="14288" cap="flat">
              <a:solidFill>
                <a:srgbClr val="DADAD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tr-TR" sz="2200" b="1"/>
            </a:p>
          </p:txBody>
        </p:sp>
        <p:sp>
          <p:nvSpPr>
            <p:cNvPr id="34" name="Dikdörtgen 33">
              <a:extLst>
                <a:ext uri="{FF2B5EF4-FFF2-40B4-BE49-F238E27FC236}">
                  <a16:creationId xmlns:a16="http://schemas.microsoft.com/office/drawing/2014/main" id="{2EFE82BC-A631-F912-E77C-AC5E18A14B1E}"/>
                </a:ext>
              </a:extLst>
            </p:cNvPr>
            <p:cNvSpPr/>
            <p:nvPr/>
          </p:nvSpPr>
          <p:spPr>
            <a:xfrm>
              <a:off x="2990982" y="5235776"/>
              <a:ext cx="4311154" cy="1496021"/>
            </a:xfrm>
            <a:prstGeom prst="rect">
              <a:avLst/>
            </a:prstGeom>
          </p:spPr>
          <p:txBody>
            <a:bodyPr wrap="square">
              <a:spAutoFit/>
            </a:bodyPr>
            <a:lstStyle/>
            <a:p>
              <a:pPr algn="ctr"/>
              <a:r>
                <a:rPr lang="tr-TR" sz="2200" dirty="0"/>
                <a:t>Çevreden gelen yardım çabalarına yanıt verilmemesi ve çatışma yaşanması</a:t>
              </a:r>
            </a:p>
          </p:txBody>
        </p:sp>
      </p:grpSp>
    </p:spTree>
    <p:extLst>
      <p:ext uri="{BB962C8B-B14F-4D97-AF65-F5344CB8AC3E}">
        <p14:creationId xmlns:p14="http://schemas.microsoft.com/office/powerpoint/2010/main" val="1737675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childTnLst>
                                </p:cTn>
                              </p:par>
                            </p:childTnLst>
                          </p:cTn>
                        </p:par>
                        <p:par>
                          <p:cTn id="8" fill="hold">
                            <p:stCondLst>
                              <p:cond delay="250"/>
                            </p:stCondLst>
                            <p:childTnLst>
                              <p:par>
                                <p:cTn id="9" presetID="10" presetClass="entr" presetSubtype="0" fill="hold"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fade">
                                      <p:cBhvr>
                                        <p:cTn id="11" dur="250"/>
                                        <p:tgtEl>
                                          <p:spTgt spid="23"/>
                                        </p:tgtEl>
                                      </p:cBhvr>
                                    </p:animEffect>
                                  </p:childTnLst>
                                </p:cTn>
                              </p:par>
                            </p:childTnLst>
                          </p:cTn>
                        </p:par>
                        <p:par>
                          <p:cTn id="12" fill="hold">
                            <p:stCondLst>
                              <p:cond delay="500"/>
                            </p:stCondLst>
                            <p:childTnLst>
                              <p:par>
                                <p:cTn id="13" presetID="10" presetClass="entr" presetSubtype="0" fill="hold" nodeType="after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250"/>
                                        <p:tgtEl>
                                          <p:spTgt spid="27"/>
                                        </p:tgtEl>
                                      </p:cBhvr>
                                    </p:animEffect>
                                  </p:childTnLst>
                                </p:cTn>
                              </p:par>
                            </p:childTnLst>
                          </p:cTn>
                        </p:par>
                        <p:par>
                          <p:cTn id="16" fill="hold">
                            <p:stCondLst>
                              <p:cond delay="750"/>
                            </p:stCondLst>
                            <p:childTnLst>
                              <p:par>
                                <p:cTn id="17" presetID="10" presetClass="entr" presetSubtype="0" fill="hold" nodeType="after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fade">
                                      <p:cBhvr>
                                        <p:cTn id="19" dur="25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8B3500-4D5E-5458-CFF9-69067AD4BDEF}"/>
            </a:ext>
          </a:extLst>
        </p:cNvPr>
        <p:cNvGrpSpPr/>
        <p:nvPr/>
      </p:nvGrpSpPr>
      <p:grpSpPr>
        <a:xfrm>
          <a:off x="0" y="0"/>
          <a:ext cx="0" cy="0"/>
          <a:chOff x="0" y="0"/>
          <a:chExt cx="0" cy="0"/>
        </a:xfrm>
      </p:grpSpPr>
      <p:sp>
        <p:nvSpPr>
          <p:cNvPr id="2" name="Metin kutusu 1">
            <a:extLst>
              <a:ext uri="{FF2B5EF4-FFF2-40B4-BE49-F238E27FC236}">
                <a16:creationId xmlns:a16="http://schemas.microsoft.com/office/drawing/2014/main" id="{D05356A5-82FA-98F7-04AD-A8F80023244D}"/>
              </a:ext>
            </a:extLst>
          </p:cNvPr>
          <p:cNvSpPr txBox="1"/>
          <p:nvPr/>
        </p:nvSpPr>
        <p:spPr>
          <a:xfrm>
            <a:off x="193116" y="172097"/>
            <a:ext cx="9678672" cy="523220"/>
          </a:xfrm>
          <a:prstGeom prst="rect">
            <a:avLst/>
          </a:prstGeom>
          <a:noFill/>
        </p:spPr>
        <p:txBody>
          <a:bodyPr wrap="square" rtlCol="0">
            <a:spAutoFit/>
          </a:bodyPr>
          <a:lstStyle/>
          <a:p>
            <a:r>
              <a:rPr lang="tr-TR" sz="2800" b="1" dirty="0">
                <a:solidFill>
                  <a:srgbClr val="114533"/>
                </a:solidFill>
              </a:rPr>
              <a:t>İNTERNET BAĞIMLILIĞI BELİRTİLERİ</a:t>
            </a:r>
            <a:endParaRPr lang="tr-TR" sz="2800" dirty="0">
              <a:solidFill>
                <a:srgbClr val="114533"/>
              </a:solidFill>
            </a:endParaRPr>
          </a:p>
        </p:txBody>
      </p:sp>
      <p:grpSp>
        <p:nvGrpSpPr>
          <p:cNvPr id="3" name="Grup 2">
            <a:extLst>
              <a:ext uri="{FF2B5EF4-FFF2-40B4-BE49-F238E27FC236}">
                <a16:creationId xmlns:a16="http://schemas.microsoft.com/office/drawing/2014/main" id="{EE5867C1-A157-B24C-E551-FA6582758D53}"/>
              </a:ext>
            </a:extLst>
          </p:cNvPr>
          <p:cNvGrpSpPr/>
          <p:nvPr/>
        </p:nvGrpSpPr>
        <p:grpSpPr>
          <a:xfrm>
            <a:off x="574303" y="1023216"/>
            <a:ext cx="4555835" cy="2731706"/>
            <a:chOff x="6043998" y="1562561"/>
            <a:chExt cx="3605625" cy="2409244"/>
          </a:xfrm>
        </p:grpSpPr>
        <p:sp>
          <p:nvSpPr>
            <p:cNvPr id="6" name="Line 64">
              <a:extLst>
                <a:ext uri="{FF2B5EF4-FFF2-40B4-BE49-F238E27FC236}">
                  <a16:creationId xmlns:a16="http://schemas.microsoft.com/office/drawing/2014/main" id="{EB506996-EBE3-7D84-44A3-D9C0B5BF74BE}"/>
                </a:ext>
              </a:extLst>
            </p:cNvPr>
            <p:cNvSpPr>
              <a:spLocks noChangeShapeType="1"/>
            </p:cNvSpPr>
            <p:nvPr/>
          </p:nvSpPr>
          <p:spPr bwMode="auto">
            <a:xfrm>
              <a:off x="6605712" y="2994602"/>
              <a:ext cx="2482198" cy="0"/>
            </a:xfrm>
            <a:prstGeom prst="line">
              <a:avLst/>
            </a:prstGeom>
            <a:noFill/>
            <a:ln w="14288" cap="flat">
              <a:solidFill>
                <a:srgbClr val="DADAD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tr-TR" sz="2200"/>
            </a:p>
          </p:txBody>
        </p:sp>
        <p:sp>
          <p:nvSpPr>
            <p:cNvPr id="7" name="Dikdörtgen 6">
              <a:extLst>
                <a:ext uri="{FF2B5EF4-FFF2-40B4-BE49-F238E27FC236}">
                  <a16:creationId xmlns:a16="http://schemas.microsoft.com/office/drawing/2014/main" id="{0F595468-83F9-3F33-BA4C-35A320D37101}"/>
                </a:ext>
              </a:extLst>
            </p:cNvPr>
            <p:cNvSpPr/>
            <p:nvPr/>
          </p:nvSpPr>
          <p:spPr>
            <a:xfrm>
              <a:off x="6043998" y="2994602"/>
              <a:ext cx="3605625" cy="977203"/>
            </a:xfrm>
            <a:prstGeom prst="rect">
              <a:avLst/>
            </a:prstGeom>
          </p:spPr>
          <p:txBody>
            <a:bodyPr wrap="square">
              <a:spAutoFit/>
            </a:bodyPr>
            <a:lstStyle/>
            <a:p>
              <a:pPr algn="ctr"/>
              <a:r>
                <a:rPr lang="tr-TR" sz="2200" dirty="0"/>
                <a:t>Sorumlulukların yerine getirilememeye başlanması ve işlevselliğin bozulması</a:t>
              </a:r>
            </a:p>
          </p:txBody>
        </p:sp>
        <p:pic>
          <p:nvPicPr>
            <p:cNvPr id="8" name="Resim 7">
              <a:extLst>
                <a:ext uri="{FF2B5EF4-FFF2-40B4-BE49-F238E27FC236}">
                  <a16:creationId xmlns:a16="http://schemas.microsoft.com/office/drawing/2014/main" id="{0E4E9A5A-F986-09F9-93F4-A0D3CF166427}"/>
                </a:ext>
              </a:extLst>
            </p:cNvPr>
            <p:cNvPicPr>
              <a:picLocks noChangeAspect="1"/>
            </p:cNvPicPr>
            <p:nvPr/>
          </p:nvPicPr>
          <p:blipFill>
            <a:blip r:embed="rId3"/>
            <a:stretch>
              <a:fillRect/>
            </a:stretch>
          </p:blipFill>
          <p:spPr>
            <a:xfrm>
              <a:off x="7318062" y="1562561"/>
              <a:ext cx="1217558" cy="1260651"/>
            </a:xfrm>
            <a:prstGeom prst="rect">
              <a:avLst/>
            </a:prstGeom>
          </p:spPr>
        </p:pic>
      </p:grpSp>
      <p:grpSp>
        <p:nvGrpSpPr>
          <p:cNvPr id="9" name="Grup 8">
            <a:extLst>
              <a:ext uri="{FF2B5EF4-FFF2-40B4-BE49-F238E27FC236}">
                <a16:creationId xmlns:a16="http://schemas.microsoft.com/office/drawing/2014/main" id="{A4E5172B-FA62-DDBD-9AD9-BA5D09236011}"/>
              </a:ext>
            </a:extLst>
          </p:cNvPr>
          <p:cNvGrpSpPr/>
          <p:nvPr/>
        </p:nvGrpSpPr>
        <p:grpSpPr>
          <a:xfrm>
            <a:off x="8094120" y="1210822"/>
            <a:ext cx="2143032" cy="2259946"/>
            <a:chOff x="8789450" y="2753361"/>
            <a:chExt cx="1581510" cy="1769984"/>
          </a:xfrm>
        </p:grpSpPr>
        <p:sp>
          <p:nvSpPr>
            <p:cNvPr id="10" name="Line 64">
              <a:extLst>
                <a:ext uri="{FF2B5EF4-FFF2-40B4-BE49-F238E27FC236}">
                  <a16:creationId xmlns:a16="http://schemas.microsoft.com/office/drawing/2014/main" id="{9E41A5E6-7586-B6BE-8756-964FE2AA42A6}"/>
                </a:ext>
              </a:extLst>
            </p:cNvPr>
            <p:cNvSpPr>
              <a:spLocks noChangeShapeType="1"/>
            </p:cNvSpPr>
            <p:nvPr/>
          </p:nvSpPr>
          <p:spPr bwMode="auto">
            <a:xfrm>
              <a:off x="8789450" y="3889456"/>
              <a:ext cx="1581510" cy="0"/>
            </a:xfrm>
            <a:prstGeom prst="line">
              <a:avLst/>
            </a:prstGeom>
            <a:noFill/>
            <a:ln w="14288" cap="flat">
              <a:solidFill>
                <a:srgbClr val="DADAD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tr-TR" sz="2200"/>
            </a:p>
          </p:txBody>
        </p:sp>
        <p:sp>
          <p:nvSpPr>
            <p:cNvPr id="11" name="Dikdörtgen 10">
              <a:extLst>
                <a:ext uri="{FF2B5EF4-FFF2-40B4-BE49-F238E27FC236}">
                  <a16:creationId xmlns:a16="http://schemas.microsoft.com/office/drawing/2014/main" id="{61D59EB2-4E18-7D2B-F4DD-73D112C24C55}"/>
                </a:ext>
              </a:extLst>
            </p:cNvPr>
            <p:cNvSpPr/>
            <p:nvPr/>
          </p:nvSpPr>
          <p:spPr>
            <a:xfrm>
              <a:off x="8789450" y="3920721"/>
              <a:ext cx="1520876" cy="602624"/>
            </a:xfrm>
            <a:prstGeom prst="rect">
              <a:avLst/>
            </a:prstGeom>
          </p:spPr>
          <p:txBody>
            <a:bodyPr wrap="square">
              <a:spAutoFit/>
            </a:bodyPr>
            <a:lstStyle/>
            <a:p>
              <a:pPr algn="ctr"/>
              <a:r>
                <a:rPr lang="tr-TR" sz="2200" dirty="0" err="1"/>
                <a:t>Duygudurumun</a:t>
              </a:r>
              <a:r>
                <a:rPr lang="tr-TR" sz="2200" dirty="0"/>
                <a:t> bozulması</a:t>
              </a:r>
            </a:p>
          </p:txBody>
        </p:sp>
        <p:pic>
          <p:nvPicPr>
            <p:cNvPr id="12" name="Resim 11">
              <a:extLst>
                <a:ext uri="{FF2B5EF4-FFF2-40B4-BE49-F238E27FC236}">
                  <a16:creationId xmlns:a16="http://schemas.microsoft.com/office/drawing/2014/main" id="{4018FD06-C8F2-6A57-1D95-29BF26B2B50F}"/>
                </a:ext>
              </a:extLst>
            </p:cNvPr>
            <p:cNvPicPr>
              <a:picLocks noChangeAspect="1"/>
            </p:cNvPicPr>
            <p:nvPr/>
          </p:nvPicPr>
          <p:blipFill>
            <a:blip r:embed="rId4"/>
            <a:stretch>
              <a:fillRect/>
            </a:stretch>
          </p:blipFill>
          <p:spPr>
            <a:xfrm>
              <a:off x="9065516" y="2753361"/>
              <a:ext cx="968743" cy="1054112"/>
            </a:xfrm>
            <a:prstGeom prst="rect">
              <a:avLst/>
            </a:prstGeom>
          </p:spPr>
        </p:pic>
      </p:grpSp>
      <p:grpSp>
        <p:nvGrpSpPr>
          <p:cNvPr id="13" name="Grup 12">
            <a:extLst>
              <a:ext uri="{FF2B5EF4-FFF2-40B4-BE49-F238E27FC236}">
                <a16:creationId xmlns:a16="http://schemas.microsoft.com/office/drawing/2014/main" id="{C6C3EBB8-3E45-F1D9-B3B6-35E44A2A3627}"/>
              </a:ext>
            </a:extLst>
          </p:cNvPr>
          <p:cNvGrpSpPr/>
          <p:nvPr/>
        </p:nvGrpSpPr>
        <p:grpSpPr>
          <a:xfrm>
            <a:off x="4454295" y="2642045"/>
            <a:ext cx="3274103" cy="2810083"/>
            <a:chOff x="1597676" y="1606150"/>
            <a:chExt cx="2482198" cy="2465677"/>
          </a:xfrm>
        </p:grpSpPr>
        <p:sp>
          <p:nvSpPr>
            <p:cNvPr id="14" name="Line 64">
              <a:extLst>
                <a:ext uri="{FF2B5EF4-FFF2-40B4-BE49-F238E27FC236}">
                  <a16:creationId xmlns:a16="http://schemas.microsoft.com/office/drawing/2014/main" id="{ED178316-2E0C-DBE2-E050-E509DE90F1D9}"/>
                </a:ext>
              </a:extLst>
            </p:cNvPr>
            <p:cNvSpPr>
              <a:spLocks noChangeShapeType="1"/>
            </p:cNvSpPr>
            <p:nvPr/>
          </p:nvSpPr>
          <p:spPr bwMode="auto">
            <a:xfrm>
              <a:off x="1597676" y="3034924"/>
              <a:ext cx="2482198" cy="0"/>
            </a:xfrm>
            <a:prstGeom prst="line">
              <a:avLst/>
            </a:prstGeom>
            <a:noFill/>
            <a:ln w="14288" cap="flat">
              <a:solidFill>
                <a:srgbClr val="DADAD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tr-TR" sz="2200"/>
            </a:p>
          </p:txBody>
        </p:sp>
        <p:sp>
          <p:nvSpPr>
            <p:cNvPr id="15" name="Dikdörtgen 14">
              <a:extLst>
                <a:ext uri="{FF2B5EF4-FFF2-40B4-BE49-F238E27FC236}">
                  <a16:creationId xmlns:a16="http://schemas.microsoft.com/office/drawing/2014/main" id="{14235649-AEF3-D951-3D3A-0A353BE568C7}"/>
                </a:ext>
              </a:extLst>
            </p:cNvPr>
            <p:cNvSpPr/>
            <p:nvPr/>
          </p:nvSpPr>
          <p:spPr>
            <a:xfrm>
              <a:off x="1746679" y="3099628"/>
              <a:ext cx="2206144" cy="972199"/>
            </a:xfrm>
            <a:prstGeom prst="rect">
              <a:avLst/>
            </a:prstGeom>
          </p:spPr>
          <p:txBody>
            <a:bodyPr wrap="square">
              <a:spAutoFit/>
            </a:bodyPr>
            <a:lstStyle/>
            <a:p>
              <a:pPr algn="ctr"/>
              <a:r>
                <a:rPr lang="tr-TR" sz="2200" dirty="0"/>
                <a:t>İnternet kullanımını saklamak için</a:t>
              </a:r>
            </a:p>
            <a:p>
              <a:pPr algn="ctr"/>
              <a:r>
                <a:rPr lang="tr-TR" sz="2200" dirty="0"/>
                <a:t>yalanlar söylenmesi</a:t>
              </a:r>
            </a:p>
          </p:txBody>
        </p:sp>
        <p:pic>
          <p:nvPicPr>
            <p:cNvPr id="16" name="Resim 15">
              <a:extLst>
                <a:ext uri="{FF2B5EF4-FFF2-40B4-BE49-F238E27FC236}">
                  <a16:creationId xmlns:a16="http://schemas.microsoft.com/office/drawing/2014/main" id="{160B1A85-B8CA-BDF4-2EE1-358BA1106F0A}"/>
                </a:ext>
              </a:extLst>
            </p:cNvPr>
            <p:cNvPicPr>
              <a:picLocks noChangeAspect="1"/>
            </p:cNvPicPr>
            <p:nvPr/>
          </p:nvPicPr>
          <p:blipFill>
            <a:blip r:embed="rId5"/>
            <a:stretch>
              <a:fillRect/>
            </a:stretch>
          </p:blipFill>
          <p:spPr>
            <a:xfrm>
              <a:off x="2284757" y="1606150"/>
              <a:ext cx="1284503" cy="1249648"/>
            </a:xfrm>
            <a:prstGeom prst="rect">
              <a:avLst/>
            </a:prstGeom>
          </p:spPr>
        </p:pic>
      </p:grpSp>
      <p:grpSp>
        <p:nvGrpSpPr>
          <p:cNvPr id="17" name="Grup 16">
            <a:extLst>
              <a:ext uri="{FF2B5EF4-FFF2-40B4-BE49-F238E27FC236}">
                <a16:creationId xmlns:a16="http://schemas.microsoft.com/office/drawing/2014/main" id="{51D73912-B817-D2AE-0853-F98FE1B03D9B}"/>
              </a:ext>
            </a:extLst>
          </p:cNvPr>
          <p:cNvGrpSpPr/>
          <p:nvPr/>
        </p:nvGrpSpPr>
        <p:grpSpPr>
          <a:xfrm>
            <a:off x="7897727" y="3986274"/>
            <a:ext cx="2340514" cy="2037406"/>
            <a:chOff x="3844215" y="3836386"/>
            <a:chExt cx="2286815" cy="2132053"/>
          </a:xfrm>
        </p:grpSpPr>
        <p:pic>
          <p:nvPicPr>
            <p:cNvPr id="18" name="Resim 17">
              <a:extLst>
                <a:ext uri="{FF2B5EF4-FFF2-40B4-BE49-F238E27FC236}">
                  <a16:creationId xmlns:a16="http://schemas.microsoft.com/office/drawing/2014/main" id="{FD463C02-E90E-16FA-84EA-EED32F3B8C3D}"/>
                </a:ext>
              </a:extLst>
            </p:cNvPr>
            <p:cNvPicPr>
              <a:picLocks noChangeAspect="1"/>
            </p:cNvPicPr>
            <p:nvPr/>
          </p:nvPicPr>
          <p:blipFill>
            <a:blip r:embed="rId6"/>
            <a:stretch>
              <a:fillRect/>
            </a:stretch>
          </p:blipFill>
          <p:spPr>
            <a:xfrm>
              <a:off x="4537840" y="3836386"/>
              <a:ext cx="945000" cy="1080000"/>
            </a:xfrm>
            <a:prstGeom prst="rect">
              <a:avLst/>
            </a:prstGeom>
          </p:spPr>
        </p:pic>
        <p:sp>
          <p:nvSpPr>
            <p:cNvPr id="19" name="Line 64">
              <a:extLst>
                <a:ext uri="{FF2B5EF4-FFF2-40B4-BE49-F238E27FC236}">
                  <a16:creationId xmlns:a16="http://schemas.microsoft.com/office/drawing/2014/main" id="{DC8B494B-62F0-3DFD-2D9C-C66A004358FE}"/>
                </a:ext>
              </a:extLst>
            </p:cNvPr>
            <p:cNvSpPr>
              <a:spLocks noChangeShapeType="1"/>
            </p:cNvSpPr>
            <p:nvPr/>
          </p:nvSpPr>
          <p:spPr bwMode="auto">
            <a:xfrm>
              <a:off x="4036102" y="5085516"/>
              <a:ext cx="1713600" cy="0"/>
            </a:xfrm>
            <a:prstGeom prst="line">
              <a:avLst/>
            </a:prstGeom>
            <a:noFill/>
            <a:ln w="14288" cap="flat">
              <a:solidFill>
                <a:srgbClr val="DADAD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tr-TR" sz="2200"/>
            </a:p>
          </p:txBody>
        </p:sp>
        <p:sp>
          <p:nvSpPr>
            <p:cNvPr id="20" name="Dikdörtgen 19">
              <a:extLst>
                <a:ext uri="{FF2B5EF4-FFF2-40B4-BE49-F238E27FC236}">
                  <a16:creationId xmlns:a16="http://schemas.microsoft.com/office/drawing/2014/main" id="{D342F3CF-64C5-4BD0-437A-A4F697295842}"/>
                </a:ext>
              </a:extLst>
            </p:cNvPr>
            <p:cNvSpPr/>
            <p:nvPr/>
          </p:nvSpPr>
          <p:spPr>
            <a:xfrm>
              <a:off x="3844215" y="5163254"/>
              <a:ext cx="2286815" cy="805185"/>
            </a:xfrm>
            <a:prstGeom prst="rect">
              <a:avLst/>
            </a:prstGeom>
          </p:spPr>
          <p:txBody>
            <a:bodyPr wrap="square">
              <a:spAutoFit/>
            </a:bodyPr>
            <a:lstStyle/>
            <a:p>
              <a:pPr algn="ctr"/>
              <a:r>
                <a:rPr lang="tr-TR" sz="2200" dirty="0"/>
                <a:t>Yemek düzeninin bozulması</a:t>
              </a:r>
            </a:p>
          </p:txBody>
        </p:sp>
      </p:grpSp>
      <p:grpSp>
        <p:nvGrpSpPr>
          <p:cNvPr id="35" name="Grup 34">
            <a:extLst>
              <a:ext uri="{FF2B5EF4-FFF2-40B4-BE49-F238E27FC236}">
                <a16:creationId xmlns:a16="http://schemas.microsoft.com/office/drawing/2014/main" id="{D70C1A2D-D1BF-3D44-4E98-E235DFAA3ABB}"/>
              </a:ext>
            </a:extLst>
          </p:cNvPr>
          <p:cNvGrpSpPr/>
          <p:nvPr/>
        </p:nvGrpSpPr>
        <p:grpSpPr>
          <a:xfrm>
            <a:off x="1173531" y="4228441"/>
            <a:ext cx="3357394" cy="2010682"/>
            <a:chOff x="7841985" y="4391057"/>
            <a:chExt cx="2889531" cy="1676772"/>
          </a:xfrm>
        </p:grpSpPr>
        <p:pic>
          <p:nvPicPr>
            <p:cNvPr id="36" name="Resim 35">
              <a:extLst>
                <a:ext uri="{FF2B5EF4-FFF2-40B4-BE49-F238E27FC236}">
                  <a16:creationId xmlns:a16="http://schemas.microsoft.com/office/drawing/2014/main" id="{ED7E6CD5-7CDD-2C47-2E2F-3FDE37EDF2AD}"/>
                </a:ext>
              </a:extLst>
            </p:cNvPr>
            <p:cNvPicPr>
              <a:picLocks noChangeAspect="1"/>
            </p:cNvPicPr>
            <p:nvPr/>
          </p:nvPicPr>
          <p:blipFill>
            <a:blip r:embed="rId7"/>
            <a:stretch>
              <a:fillRect/>
            </a:stretch>
          </p:blipFill>
          <p:spPr>
            <a:xfrm>
              <a:off x="8921120" y="4391057"/>
              <a:ext cx="731250" cy="1023750"/>
            </a:xfrm>
            <a:prstGeom prst="rect">
              <a:avLst/>
            </a:prstGeom>
          </p:spPr>
        </p:pic>
        <p:sp>
          <p:nvSpPr>
            <p:cNvPr id="37" name="Line 64">
              <a:extLst>
                <a:ext uri="{FF2B5EF4-FFF2-40B4-BE49-F238E27FC236}">
                  <a16:creationId xmlns:a16="http://schemas.microsoft.com/office/drawing/2014/main" id="{EDD06741-D998-663D-243B-E18056C2107B}"/>
                </a:ext>
              </a:extLst>
            </p:cNvPr>
            <p:cNvSpPr>
              <a:spLocks noChangeShapeType="1"/>
            </p:cNvSpPr>
            <p:nvPr/>
          </p:nvSpPr>
          <p:spPr bwMode="auto">
            <a:xfrm>
              <a:off x="8045646" y="5615860"/>
              <a:ext cx="2482198" cy="0"/>
            </a:xfrm>
            <a:prstGeom prst="line">
              <a:avLst/>
            </a:prstGeom>
            <a:noFill/>
            <a:ln w="14288" cap="flat">
              <a:solidFill>
                <a:srgbClr val="DADAD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tr-TR" sz="2200"/>
            </a:p>
          </p:txBody>
        </p:sp>
        <p:sp>
          <p:nvSpPr>
            <p:cNvPr id="38" name="Dikdörtgen 37">
              <a:extLst>
                <a:ext uri="{FF2B5EF4-FFF2-40B4-BE49-F238E27FC236}">
                  <a16:creationId xmlns:a16="http://schemas.microsoft.com/office/drawing/2014/main" id="{78559400-46E8-ED76-4046-4F875C6140BF}"/>
                </a:ext>
              </a:extLst>
            </p:cNvPr>
            <p:cNvSpPr/>
            <p:nvPr/>
          </p:nvSpPr>
          <p:spPr>
            <a:xfrm>
              <a:off x="7841985" y="5708499"/>
              <a:ext cx="2889531" cy="359330"/>
            </a:xfrm>
            <a:prstGeom prst="rect">
              <a:avLst/>
            </a:prstGeom>
          </p:spPr>
          <p:txBody>
            <a:bodyPr wrap="none">
              <a:spAutoFit/>
            </a:bodyPr>
            <a:lstStyle/>
            <a:p>
              <a:pPr algn="ctr"/>
              <a:r>
                <a:rPr lang="tr-TR" sz="2200" dirty="0"/>
                <a:t>Uyku</a:t>
              </a:r>
              <a:r>
                <a:rPr lang="tr-TR" sz="2200" dirty="0">
                  <a:solidFill>
                    <a:schemeClr val="bg2">
                      <a:lumMod val="50000"/>
                    </a:schemeClr>
                  </a:solidFill>
                </a:rPr>
                <a:t> </a:t>
              </a:r>
              <a:r>
                <a:rPr lang="tr-TR" sz="2200" dirty="0"/>
                <a:t>düzeninin</a:t>
              </a:r>
              <a:r>
                <a:rPr lang="tr-TR" sz="2200" dirty="0">
                  <a:solidFill>
                    <a:schemeClr val="bg2">
                      <a:lumMod val="50000"/>
                    </a:schemeClr>
                  </a:solidFill>
                </a:rPr>
                <a:t> </a:t>
              </a:r>
              <a:r>
                <a:rPr lang="tr-TR" sz="2200" dirty="0"/>
                <a:t>bozulması</a:t>
              </a:r>
            </a:p>
          </p:txBody>
        </p:sp>
      </p:grpSp>
    </p:spTree>
    <p:extLst>
      <p:ext uri="{BB962C8B-B14F-4D97-AF65-F5344CB8AC3E}">
        <p14:creationId xmlns:p14="http://schemas.microsoft.com/office/powerpoint/2010/main" val="227730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50"/>
                                        <p:tgtEl>
                                          <p:spTgt spid="3"/>
                                        </p:tgtEl>
                                      </p:cBhvr>
                                    </p:animEffect>
                                  </p:childTnLst>
                                </p:cTn>
                              </p:par>
                            </p:childTnLst>
                          </p:cTn>
                        </p:par>
                        <p:par>
                          <p:cTn id="8" fill="hold">
                            <p:stCondLst>
                              <p:cond delay="25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250"/>
                                        <p:tgtEl>
                                          <p:spTgt spid="9"/>
                                        </p:tgtEl>
                                      </p:cBhvr>
                                    </p:animEffect>
                                  </p:childTnLst>
                                </p:cTn>
                              </p:par>
                            </p:childTnLst>
                          </p:cTn>
                        </p:par>
                        <p:par>
                          <p:cTn id="12" fill="hold">
                            <p:stCondLst>
                              <p:cond delay="500"/>
                            </p:stCondLst>
                            <p:childTnLst>
                              <p:par>
                                <p:cTn id="13" presetID="10" presetClass="entr" presetSubtype="0" fill="hold"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250"/>
                                        <p:tgtEl>
                                          <p:spTgt spid="13"/>
                                        </p:tgtEl>
                                      </p:cBhvr>
                                    </p:animEffect>
                                  </p:childTnLst>
                                </p:cTn>
                              </p:par>
                            </p:childTnLst>
                          </p:cTn>
                        </p:par>
                        <p:par>
                          <p:cTn id="16" fill="hold">
                            <p:stCondLst>
                              <p:cond delay="750"/>
                            </p:stCondLst>
                            <p:childTnLst>
                              <p:par>
                                <p:cTn id="17" presetID="10" presetClass="entr" presetSubtype="0" fill="hold"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250"/>
                                        <p:tgtEl>
                                          <p:spTgt spid="17"/>
                                        </p:tgtEl>
                                      </p:cBhvr>
                                    </p:animEffect>
                                  </p:childTnLst>
                                </p:cTn>
                              </p:par>
                            </p:childTnLst>
                          </p:cTn>
                        </p:par>
                        <p:par>
                          <p:cTn id="20" fill="hold">
                            <p:stCondLst>
                              <p:cond delay="1000"/>
                            </p:stCondLst>
                            <p:childTnLst>
                              <p:par>
                                <p:cTn id="21" presetID="10" presetClass="entr" presetSubtype="0" fill="hold" nodeType="afterEffect">
                                  <p:stCondLst>
                                    <p:cond delay="0"/>
                                  </p:stCondLst>
                                  <p:childTnLst>
                                    <p:set>
                                      <p:cBhvr>
                                        <p:cTn id="22" dur="1" fill="hold">
                                          <p:stCondLst>
                                            <p:cond delay="0"/>
                                          </p:stCondLst>
                                        </p:cTn>
                                        <p:tgtEl>
                                          <p:spTgt spid="35"/>
                                        </p:tgtEl>
                                        <p:attrNameLst>
                                          <p:attrName>style.visibility</p:attrName>
                                        </p:attrNameLst>
                                      </p:cBhvr>
                                      <p:to>
                                        <p:strVal val="visible"/>
                                      </p:to>
                                    </p:set>
                                    <p:animEffect transition="in" filter="fade">
                                      <p:cBhvr>
                                        <p:cTn id="23" dur="25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829</TotalTime>
  <Words>1470</Words>
  <Application>Microsoft Office PowerPoint</Application>
  <PresentationFormat>Geniş ekran</PresentationFormat>
  <Paragraphs>290</Paragraphs>
  <Slides>41</Slides>
  <Notes>39</Notes>
  <HiddenSlides>0</HiddenSlides>
  <MMClips>1</MMClips>
  <ScaleCrop>false</ScaleCrop>
  <HeadingPairs>
    <vt:vector size="6" baseType="variant">
      <vt:variant>
        <vt:lpstr>Kullanılan Yazı Tipleri</vt:lpstr>
      </vt:variant>
      <vt:variant>
        <vt:i4>5</vt:i4>
      </vt:variant>
      <vt:variant>
        <vt:lpstr>Tema</vt:lpstr>
      </vt:variant>
      <vt:variant>
        <vt:i4>1</vt:i4>
      </vt:variant>
      <vt:variant>
        <vt:lpstr>Slayt Başlıkları</vt:lpstr>
      </vt:variant>
      <vt:variant>
        <vt:i4>41</vt:i4>
      </vt:variant>
    </vt:vector>
  </HeadingPairs>
  <TitlesOfParts>
    <vt:vector size="47" baseType="lpstr">
      <vt:lpstr>Aptos</vt:lpstr>
      <vt:lpstr>Aptos Display</vt:lpstr>
      <vt:lpstr>Arial</vt:lpstr>
      <vt:lpstr>Calibri</vt:lpstr>
      <vt:lpstr>Fira Sans Extra Condensed Medium</vt:lpstr>
      <vt:lpstr>Office Teması</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Yasin Aktaş</dc:creator>
  <cp:lastModifiedBy>Nihan Sönmez</cp:lastModifiedBy>
  <cp:revision>85</cp:revision>
  <dcterms:created xsi:type="dcterms:W3CDTF">2025-03-26T13:00:00Z</dcterms:created>
  <dcterms:modified xsi:type="dcterms:W3CDTF">2025-08-12T12:36:10Z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bjDocumentLabelXML">
    <vt:lpwstr>&lt;?xml version="1.0" encoding="us-ascii"?&gt;&lt;sisl xmlns:xsd="http://www.w3.org/2001/XMLSchema" xmlns:xsi="http://www.w3.org/2001/XMLSchema-instance" sislVersion="0" policy="06b88be1-581b-4ca2-b20f-13331b601e41" origin="userSelected" xmlns="http://www.boldonj</vt:lpwstr>
  </property>
  <property fmtid="{D5CDD505-2E9C-101B-9397-08002B2CF9AE}" pid="3" name="bjDocumentLabelXML-0">
    <vt:lpwstr>ames.com/2008/01/sie/internal/label"&gt;&lt;element uid="id_classification_unclassified" value="" &gt;&lt;/element&gt;&lt;/sisl&gt;</vt:lpwstr>
  </property>
  <property fmtid="{D5CDD505-2E9C-101B-9397-08002B2CF9AE}" pid="4" name="bjLabelRefreshRequired">
    <vt:lpwstr>FileClassifier</vt:lpwstr>
  </property>
</Properties>
</file>